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2" r:id="rId5"/>
    <p:sldMasterId id="2147483694" r:id="rId6"/>
    <p:sldMasterId id="2147483702" r:id="rId7"/>
  </p:sldMasterIdLst>
  <p:notesMasterIdLst>
    <p:notesMasterId r:id="rId38"/>
  </p:notesMasterIdLst>
  <p:handoutMasterIdLst>
    <p:handoutMasterId r:id="rId39"/>
  </p:handoutMasterIdLst>
  <p:sldIdLst>
    <p:sldId id="423" r:id="rId8"/>
    <p:sldId id="807" r:id="rId9"/>
    <p:sldId id="824" r:id="rId10"/>
    <p:sldId id="284" r:id="rId11"/>
    <p:sldId id="751" r:id="rId12"/>
    <p:sldId id="808" r:id="rId13"/>
    <p:sldId id="825" r:id="rId14"/>
    <p:sldId id="827" r:id="rId15"/>
    <p:sldId id="834" r:id="rId16"/>
    <p:sldId id="835" r:id="rId17"/>
    <p:sldId id="842" r:id="rId18"/>
    <p:sldId id="836" r:id="rId19"/>
    <p:sldId id="837" r:id="rId20"/>
    <p:sldId id="838" r:id="rId21"/>
    <p:sldId id="839" r:id="rId22"/>
    <p:sldId id="840" r:id="rId23"/>
    <p:sldId id="841" r:id="rId24"/>
    <p:sldId id="844" r:id="rId25"/>
    <p:sldId id="843" r:id="rId26"/>
    <p:sldId id="801" r:id="rId27"/>
    <p:sldId id="814" r:id="rId28"/>
    <p:sldId id="800" r:id="rId29"/>
    <p:sldId id="818" r:id="rId30"/>
    <p:sldId id="804" r:id="rId31"/>
    <p:sldId id="833" r:id="rId32"/>
    <p:sldId id="831" r:id="rId33"/>
    <p:sldId id="817" r:id="rId34"/>
    <p:sldId id="812" r:id="rId35"/>
    <p:sldId id="805" r:id="rId36"/>
    <p:sldId id="488" r:id="rId3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81" userDrawn="1">
          <p15:clr>
            <a:srgbClr val="A4A3A4"/>
          </p15:clr>
        </p15:guide>
        <p15:guide id="2" pos="1666" userDrawn="1">
          <p15:clr>
            <a:srgbClr val="A4A3A4"/>
          </p15:clr>
        </p15:guide>
        <p15:guide id="3" orient="horz" pos="2927" userDrawn="1">
          <p15:clr>
            <a:srgbClr val="A4A3A4"/>
          </p15:clr>
        </p15:guide>
        <p15:guide id="4" pos="2209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orient="horz" pos="2932" userDrawn="1">
          <p15:clr>
            <a:srgbClr val="A4A3A4"/>
          </p15:clr>
        </p15:guide>
        <p15:guide id="7" pos="1668" userDrawn="1">
          <p15:clr>
            <a:srgbClr val="A4A3A4"/>
          </p15:clr>
        </p15:guide>
        <p15:guide id="8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BF7463-0E4F-4819-3FC9-FC009A2F856A}" name="Magda Gonzalez" initials="MG" userId="53d697eb60b728ac" providerId="Windows Live"/>
  <p188:author id="{60BCDCD3-64A5-9CB6-533F-743E5410D443}" name="Nancy Hetrick" initials="NH" userId="S::nhetrick@managementpartners.com::5ac4887e-1c2b-4e73-9f09-69a84fc5b14e" providerId="AD"/>
  <p188:author id="{44381DE5-243B-038F-11B7-396B032182FA}" name="George Rodericks" initials="GR" userId="c1f4db96b6154e17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Paul" initials="ACP" lastIdx="8" clrIdx="0"/>
  <p:cmAuthor id="7" name="Christine Butterfield" initials="CB" lastIdx="3" clrIdx="7">
    <p:extLst>
      <p:ext uri="{19B8F6BF-5375-455C-9EA6-DF929625EA0E}">
        <p15:presenceInfo xmlns:p15="http://schemas.microsoft.com/office/powerpoint/2012/main" userId="073cf278c945fa47" providerId="Windows Live"/>
      </p:ext>
    </p:extLst>
  </p:cmAuthor>
  <p:cmAuthor id="1" name="Jan Perkins" initials="JP" lastIdx="121" clrIdx="1"/>
  <p:cmAuthor id="8" name="Mandy Brown" initials="MB [2]" lastIdx="1" clrIdx="8">
    <p:extLst>
      <p:ext uri="{19B8F6BF-5375-455C-9EA6-DF929625EA0E}">
        <p15:presenceInfo xmlns:p15="http://schemas.microsoft.com/office/powerpoint/2012/main" userId="S::mbrown@managementpartners.com::8dd49ce4-b112-44f7-a8d7-7cf1f56a239a" providerId="AD"/>
      </p:ext>
    </p:extLst>
  </p:cmAuthor>
  <p:cmAuthor id="2" name="Brittany Gabel" initials="BG" lastIdx="1" clrIdx="2"/>
  <p:cmAuthor id="9" name="Nancy Hetrick" initials="NH" lastIdx="13" clrIdx="9">
    <p:extLst>
      <p:ext uri="{19B8F6BF-5375-455C-9EA6-DF929625EA0E}">
        <p15:presenceInfo xmlns:p15="http://schemas.microsoft.com/office/powerpoint/2012/main" userId="S::nhetrick@managementpartners.com::5ac4887e-1c2b-4e73-9f09-69a84fc5b14e" providerId="AD"/>
      </p:ext>
    </p:extLst>
  </p:cmAuthor>
  <p:cmAuthor id="3" name="Patricia Black" initials="PB" lastIdx="25" clrIdx="3"/>
  <p:cmAuthor id="10" name="Michelle New" initials="MN" lastIdx="7" clrIdx="10">
    <p:extLst>
      <p:ext uri="{19B8F6BF-5375-455C-9EA6-DF929625EA0E}">
        <p15:presenceInfo xmlns:p15="http://schemas.microsoft.com/office/powerpoint/2012/main" userId="S::mnew@managementpartners.com::ed7bcb28-c7dd-4f7f-98bc-5e1522bae090" providerId="AD"/>
      </p:ext>
    </p:extLst>
  </p:cmAuthor>
  <p:cmAuthor id="4" name="Amy Paul" initials="AP" lastIdx="7" clrIdx="4"/>
  <p:cmAuthor id="11" name="Sam Lieberman" initials="SL" lastIdx="2" clrIdx="11">
    <p:extLst>
      <p:ext uri="{19B8F6BF-5375-455C-9EA6-DF929625EA0E}">
        <p15:presenceInfo xmlns:p15="http://schemas.microsoft.com/office/powerpoint/2012/main" userId="S::slieberman@managementpartners.com::783197cc-4efe-493c-b586-04402f284bb7" providerId="AD"/>
      </p:ext>
    </p:extLst>
  </p:cmAuthor>
  <p:cmAuthor id="5" name="Patricia" initials="P" lastIdx="7" clrIdx="5"/>
  <p:cmAuthor id="6" name="Mandy Brown" initials="MB" lastIdx="9" clrIdx="6">
    <p:extLst>
      <p:ext uri="{19B8F6BF-5375-455C-9EA6-DF929625EA0E}">
        <p15:presenceInfo xmlns:p15="http://schemas.microsoft.com/office/powerpoint/2012/main" userId="Mandy Brow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43B"/>
    <a:srgbClr val="A5610B"/>
    <a:srgbClr val="0F7CA7"/>
    <a:srgbClr val="EDDFCE"/>
    <a:srgbClr val="A39394"/>
    <a:srgbClr val="FFFF66"/>
    <a:srgbClr val="572600"/>
    <a:srgbClr val="4DBD6E"/>
    <a:srgbClr val="8C99AA"/>
    <a:srgbClr val="768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5"/>
    <p:restoredTop sz="87193"/>
  </p:normalViewPr>
  <p:slideViewPr>
    <p:cSldViewPr snapToGrid="0" snapToObjects="1">
      <p:cViewPr varScale="1">
        <p:scale>
          <a:sx n="93" d="100"/>
          <a:sy n="93" d="100"/>
        </p:scale>
        <p:origin x="59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350" y="96"/>
      </p:cViewPr>
      <p:guideLst>
        <p:guide orient="horz" pos="3881"/>
        <p:guide pos="1666"/>
        <p:guide orient="horz" pos="2927"/>
        <p:guide pos="2209"/>
        <p:guide orient="horz" pos="3888"/>
        <p:guide orient="horz" pos="2932"/>
        <p:guide pos="1668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FB181-C2B9-4B87-B69D-B34924161F86}" type="doc">
      <dgm:prSet loTypeId="urn:microsoft.com/office/officeart/2005/8/layout/vList5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0C0E3C6-2ECA-5E46-8AF3-E6AECE8AEDF7}">
      <dgm:prSet custT="1"/>
      <dgm:spPr/>
      <dgm:t>
        <a:bodyPr/>
        <a:lstStyle/>
        <a:p>
          <a:pPr algn="l">
            <a:buFont typeface="Symbol" pitchFamily="2" charset="2"/>
            <a:buChar char=""/>
          </a:pPr>
          <a:r>
            <a:rPr lang="en-US" sz="2800" dirty="0"/>
            <a:t>Recognize accomplishments</a:t>
          </a:r>
        </a:p>
      </dgm:t>
    </dgm:pt>
    <dgm:pt modelId="{B456BF10-0363-364A-AD82-DE54CD8347ED}" type="parTrans" cxnId="{A909F5BE-3550-AB46-9CDA-3CA0885B18F9}">
      <dgm:prSet/>
      <dgm:spPr/>
      <dgm:t>
        <a:bodyPr/>
        <a:lstStyle/>
        <a:p>
          <a:endParaRPr lang="en-US"/>
        </a:p>
      </dgm:t>
    </dgm:pt>
    <dgm:pt modelId="{441D0774-C560-3241-9723-529E71929FAC}" type="sibTrans" cxnId="{A909F5BE-3550-AB46-9CDA-3CA0885B18F9}">
      <dgm:prSet/>
      <dgm:spPr/>
      <dgm:t>
        <a:bodyPr/>
        <a:lstStyle/>
        <a:p>
          <a:endParaRPr lang="en-US"/>
        </a:p>
      </dgm:t>
    </dgm:pt>
    <dgm:pt modelId="{E862F5ED-AFFD-2D43-A567-243E8EA61D56}">
      <dgm:prSet custT="1"/>
      <dgm:spPr/>
      <dgm:t>
        <a:bodyPr/>
        <a:lstStyle/>
        <a:p>
          <a:pPr algn="l">
            <a:buFont typeface="Symbol" pitchFamily="2" charset="2"/>
            <a:buChar char=""/>
          </a:pPr>
          <a:r>
            <a:rPr lang="en-US" sz="2800" dirty="0"/>
            <a:t>Strengthen teamwork and governance</a:t>
          </a:r>
        </a:p>
      </dgm:t>
    </dgm:pt>
    <dgm:pt modelId="{10928E1C-763E-8748-AA5B-82C6DFDE792F}" type="parTrans" cxnId="{F68595A2-DA54-294A-BD05-CFCADB54B3A9}">
      <dgm:prSet/>
      <dgm:spPr/>
      <dgm:t>
        <a:bodyPr/>
        <a:lstStyle/>
        <a:p>
          <a:endParaRPr lang="en-US"/>
        </a:p>
      </dgm:t>
    </dgm:pt>
    <dgm:pt modelId="{68C6B098-1670-F540-8E95-7A376703CB20}" type="sibTrans" cxnId="{F68595A2-DA54-294A-BD05-CFCADB54B3A9}">
      <dgm:prSet/>
      <dgm:spPr/>
      <dgm:t>
        <a:bodyPr/>
        <a:lstStyle/>
        <a:p>
          <a:endParaRPr lang="en-US"/>
        </a:p>
      </dgm:t>
    </dgm:pt>
    <dgm:pt modelId="{FA7C4527-60A2-E94D-AF99-0C293DA24E9E}">
      <dgm:prSet custT="1"/>
      <dgm:spPr/>
      <dgm:t>
        <a:bodyPr/>
        <a:lstStyle/>
        <a:p>
          <a:pPr algn="l">
            <a:buFont typeface="Symbol" pitchFamily="2" charset="2"/>
            <a:buChar char=""/>
          </a:pPr>
          <a:r>
            <a:rPr lang="en-US" sz="2800" dirty="0"/>
            <a:t>Get consensus on Council priorities for the coming year</a:t>
          </a:r>
        </a:p>
      </dgm:t>
    </dgm:pt>
    <dgm:pt modelId="{5B6BC24E-7B46-1B47-94C2-CF979D2B200C}" type="parTrans" cxnId="{7ABB6C0D-24AC-3E40-AED2-58D436F6AE7E}">
      <dgm:prSet/>
      <dgm:spPr/>
      <dgm:t>
        <a:bodyPr/>
        <a:lstStyle/>
        <a:p>
          <a:endParaRPr lang="en-US"/>
        </a:p>
      </dgm:t>
    </dgm:pt>
    <dgm:pt modelId="{5D451B27-3B21-584C-A87D-021C6AABFA5D}" type="sibTrans" cxnId="{7ABB6C0D-24AC-3E40-AED2-58D436F6AE7E}">
      <dgm:prSet/>
      <dgm:spPr/>
      <dgm:t>
        <a:bodyPr/>
        <a:lstStyle/>
        <a:p>
          <a:endParaRPr lang="en-US"/>
        </a:p>
      </dgm:t>
    </dgm:pt>
    <dgm:pt modelId="{607162A6-703F-E848-9435-40845A53832F}">
      <dgm:prSet custT="1"/>
      <dgm:spPr/>
      <dgm:t>
        <a:bodyPr/>
        <a:lstStyle/>
        <a:p>
          <a:pPr algn="l">
            <a:buFont typeface="Symbol" pitchFamily="2" charset="2"/>
            <a:buChar char=""/>
          </a:pPr>
          <a:r>
            <a:rPr lang="en-US" sz="2800" dirty="0"/>
            <a:t>Affirm continuing items </a:t>
          </a:r>
        </a:p>
      </dgm:t>
    </dgm:pt>
    <dgm:pt modelId="{9C0273CD-97DA-7A40-B6CA-061A4E0F84E0}" type="parTrans" cxnId="{60F37D59-6CC8-B74F-B7B2-6B343F81BDE5}">
      <dgm:prSet/>
      <dgm:spPr/>
      <dgm:t>
        <a:bodyPr/>
        <a:lstStyle/>
        <a:p>
          <a:endParaRPr lang="en-US"/>
        </a:p>
      </dgm:t>
    </dgm:pt>
    <dgm:pt modelId="{C5FEDDD4-B5F9-C149-BB4E-5A65DB6D81E0}" type="sibTrans" cxnId="{60F37D59-6CC8-B74F-B7B2-6B343F81BDE5}">
      <dgm:prSet/>
      <dgm:spPr/>
      <dgm:t>
        <a:bodyPr/>
        <a:lstStyle/>
        <a:p>
          <a:endParaRPr lang="en-US"/>
        </a:p>
      </dgm:t>
    </dgm:pt>
    <dgm:pt modelId="{A7B900C3-FD5C-4D18-B6DF-7CD808B96BD1}" type="pres">
      <dgm:prSet presAssocID="{CCEFB181-C2B9-4B87-B69D-B34924161F86}" presName="Name0" presStyleCnt="0">
        <dgm:presLayoutVars>
          <dgm:dir/>
          <dgm:animLvl val="lvl"/>
          <dgm:resizeHandles val="exact"/>
        </dgm:presLayoutVars>
      </dgm:prSet>
      <dgm:spPr/>
    </dgm:pt>
    <dgm:pt modelId="{D6C943EB-577E-A341-9E6B-7779A7B1DC99}" type="pres">
      <dgm:prSet presAssocID="{50C0E3C6-2ECA-5E46-8AF3-E6AECE8AEDF7}" presName="linNode" presStyleCnt="0"/>
      <dgm:spPr/>
    </dgm:pt>
    <dgm:pt modelId="{A58BDB66-6E89-B149-AB12-DA1C930D2FC5}" type="pres">
      <dgm:prSet presAssocID="{50C0E3C6-2ECA-5E46-8AF3-E6AECE8AEDF7}" presName="parentText" presStyleLbl="node1" presStyleIdx="0" presStyleCnt="4" custScaleX="224291">
        <dgm:presLayoutVars>
          <dgm:chMax val="1"/>
          <dgm:bulletEnabled val="1"/>
        </dgm:presLayoutVars>
      </dgm:prSet>
      <dgm:spPr/>
    </dgm:pt>
    <dgm:pt modelId="{2D46CA83-F7A6-A54B-8660-CF1F5DBCC9E9}" type="pres">
      <dgm:prSet presAssocID="{441D0774-C560-3241-9723-529E71929FAC}" presName="sp" presStyleCnt="0"/>
      <dgm:spPr/>
    </dgm:pt>
    <dgm:pt modelId="{8D53300A-317E-A042-84BE-D18235C5E75E}" type="pres">
      <dgm:prSet presAssocID="{607162A6-703F-E848-9435-40845A53832F}" presName="linNode" presStyleCnt="0"/>
      <dgm:spPr/>
    </dgm:pt>
    <dgm:pt modelId="{EC3768CB-53D9-5D48-9B10-F3461D602C86}" type="pres">
      <dgm:prSet presAssocID="{607162A6-703F-E848-9435-40845A53832F}" presName="parentText" presStyleLbl="node1" presStyleIdx="1" presStyleCnt="4" custScaleX="224426">
        <dgm:presLayoutVars>
          <dgm:chMax val="1"/>
          <dgm:bulletEnabled val="1"/>
        </dgm:presLayoutVars>
      </dgm:prSet>
      <dgm:spPr/>
    </dgm:pt>
    <dgm:pt modelId="{4BA27EF1-1E45-1D41-A1D2-1C6F0DCE0DC2}" type="pres">
      <dgm:prSet presAssocID="{C5FEDDD4-B5F9-C149-BB4E-5A65DB6D81E0}" presName="sp" presStyleCnt="0"/>
      <dgm:spPr/>
    </dgm:pt>
    <dgm:pt modelId="{C9F76748-FE9D-1649-8EC4-9DDCDF96F5F5}" type="pres">
      <dgm:prSet presAssocID="{FA7C4527-60A2-E94D-AF99-0C293DA24E9E}" presName="linNode" presStyleCnt="0"/>
      <dgm:spPr/>
    </dgm:pt>
    <dgm:pt modelId="{12036246-38D5-7249-82E5-34FD0666EAB3}" type="pres">
      <dgm:prSet presAssocID="{FA7C4527-60A2-E94D-AF99-0C293DA24E9E}" presName="parentText" presStyleLbl="node1" presStyleIdx="2" presStyleCnt="4" custScaleX="223586">
        <dgm:presLayoutVars>
          <dgm:chMax val="1"/>
          <dgm:bulletEnabled val="1"/>
        </dgm:presLayoutVars>
      </dgm:prSet>
      <dgm:spPr/>
    </dgm:pt>
    <dgm:pt modelId="{64CBD698-971E-F642-BDFE-DCB3D7AA89E6}" type="pres">
      <dgm:prSet presAssocID="{5D451B27-3B21-584C-A87D-021C6AABFA5D}" presName="sp" presStyleCnt="0"/>
      <dgm:spPr/>
    </dgm:pt>
    <dgm:pt modelId="{43C0D2E3-5BF2-4244-85D7-F37EFEFDD2F8}" type="pres">
      <dgm:prSet presAssocID="{E862F5ED-AFFD-2D43-A567-243E8EA61D56}" presName="linNode" presStyleCnt="0"/>
      <dgm:spPr/>
    </dgm:pt>
    <dgm:pt modelId="{3C66B24D-A6D4-E247-A92A-2F7B274DC53F}" type="pres">
      <dgm:prSet presAssocID="{E862F5ED-AFFD-2D43-A567-243E8EA61D56}" presName="parentText" presStyleLbl="node1" presStyleIdx="3" presStyleCnt="4" custScaleX="225927">
        <dgm:presLayoutVars>
          <dgm:chMax val="1"/>
          <dgm:bulletEnabled val="1"/>
        </dgm:presLayoutVars>
      </dgm:prSet>
      <dgm:spPr/>
    </dgm:pt>
  </dgm:ptLst>
  <dgm:cxnLst>
    <dgm:cxn modelId="{AF7AC700-8888-974E-9C27-3A4440064844}" type="presOf" srcId="{607162A6-703F-E848-9435-40845A53832F}" destId="{EC3768CB-53D9-5D48-9B10-F3461D602C86}" srcOrd="0" destOrd="0" presId="urn:microsoft.com/office/officeart/2005/8/layout/vList5"/>
    <dgm:cxn modelId="{7ABB6C0D-24AC-3E40-AED2-58D436F6AE7E}" srcId="{CCEFB181-C2B9-4B87-B69D-B34924161F86}" destId="{FA7C4527-60A2-E94D-AF99-0C293DA24E9E}" srcOrd="2" destOrd="0" parTransId="{5B6BC24E-7B46-1B47-94C2-CF979D2B200C}" sibTransId="{5D451B27-3B21-584C-A87D-021C6AABFA5D}"/>
    <dgm:cxn modelId="{D455033E-7A87-3147-98F4-96317593D196}" type="presOf" srcId="{E862F5ED-AFFD-2D43-A567-243E8EA61D56}" destId="{3C66B24D-A6D4-E247-A92A-2F7B274DC53F}" srcOrd="0" destOrd="0" presId="urn:microsoft.com/office/officeart/2005/8/layout/vList5"/>
    <dgm:cxn modelId="{4F29F44D-8AB4-4BC4-A78A-00418B7F5AE6}" type="presOf" srcId="{CCEFB181-C2B9-4B87-B69D-B34924161F86}" destId="{A7B900C3-FD5C-4D18-B6DF-7CD808B96BD1}" srcOrd="0" destOrd="0" presId="urn:microsoft.com/office/officeart/2005/8/layout/vList5"/>
    <dgm:cxn modelId="{60F37D59-6CC8-B74F-B7B2-6B343F81BDE5}" srcId="{CCEFB181-C2B9-4B87-B69D-B34924161F86}" destId="{607162A6-703F-E848-9435-40845A53832F}" srcOrd="1" destOrd="0" parTransId="{9C0273CD-97DA-7A40-B6CA-061A4E0F84E0}" sibTransId="{C5FEDDD4-B5F9-C149-BB4E-5A65DB6D81E0}"/>
    <dgm:cxn modelId="{F68595A2-DA54-294A-BD05-CFCADB54B3A9}" srcId="{CCEFB181-C2B9-4B87-B69D-B34924161F86}" destId="{E862F5ED-AFFD-2D43-A567-243E8EA61D56}" srcOrd="3" destOrd="0" parTransId="{10928E1C-763E-8748-AA5B-82C6DFDE792F}" sibTransId="{68C6B098-1670-F540-8E95-7A376703CB20}"/>
    <dgm:cxn modelId="{A909F5BE-3550-AB46-9CDA-3CA0885B18F9}" srcId="{CCEFB181-C2B9-4B87-B69D-B34924161F86}" destId="{50C0E3C6-2ECA-5E46-8AF3-E6AECE8AEDF7}" srcOrd="0" destOrd="0" parTransId="{B456BF10-0363-364A-AD82-DE54CD8347ED}" sibTransId="{441D0774-C560-3241-9723-529E71929FAC}"/>
    <dgm:cxn modelId="{CDB3A4E3-20D4-1B4B-B829-34900DA71DEB}" type="presOf" srcId="{FA7C4527-60A2-E94D-AF99-0C293DA24E9E}" destId="{12036246-38D5-7249-82E5-34FD0666EAB3}" srcOrd="0" destOrd="0" presId="urn:microsoft.com/office/officeart/2005/8/layout/vList5"/>
    <dgm:cxn modelId="{8140CAF4-A466-0048-99B2-3B8D6EB77237}" type="presOf" srcId="{50C0E3C6-2ECA-5E46-8AF3-E6AECE8AEDF7}" destId="{A58BDB66-6E89-B149-AB12-DA1C930D2FC5}" srcOrd="0" destOrd="0" presId="urn:microsoft.com/office/officeart/2005/8/layout/vList5"/>
    <dgm:cxn modelId="{885F32A0-25BB-CD4C-9D71-D4A284D91503}" type="presParOf" srcId="{A7B900C3-FD5C-4D18-B6DF-7CD808B96BD1}" destId="{D6C943EB-577E-A341-9E6B-7779A7B1DC99}" srcOrd="0" destOrd="0" presId="urn:microsoft.com/office/officeart/2005/8/layout/vList5"/>
    <dgm:cxn modelId="{57A345C7-3DEC-0A42-AB10-970EA8CBC65D}" type="presParOf" srcId="{D6C943EB-577E-A341-9E6B-7779A7B1DC99}" destId="{A58BDB66-6E89-B149-AB12-DA1C930D2FC5}" srcOrd="0" destOrd="0" presId="urn:microsoft.com/office/officeart/2005/8/layout/vList5"/>
    <dgm:cxn modelId="{35B82F88-4480-3B4B-A56E-184DECA49A56}" type="presParOf" srcId="{A7B900C3-FD5C-4D18-B6DF-7CD808B96BD1}" destId="{2D46CA83-F7A6-A54B-8660-CF1F5DBCC9E9}" srcOrd="1" destOrd="0" presId="urn:microsoft.com/office/officeart/2005/8/layout/vList5"/>
    <dgm:cxn modelId="{E2B7C354-5ACF-7945-AEC1-F301CD1C5238}" type="presParOf" srcId="{A7B900C3-FD5C-4D18-B6DF-7CD808B96BD1}" destId="{8D53300A-317E-A042-84BE-D18235C5E75E}" srcOrd="2" destOrd="0" presId="urn:microsoft.com/office/officeart/2005/8/layout/vList5"/>
    <dgm:cxn modelId="{0CE803AD-53AC-2548-ABD2-A2DCEE15D297}" type="presParOf" srcId="{8D53300A-317E-A042-84BE-D18235C5E75E}" destId="{EC3768CB-53D9-5D48-9B10-F3461D602C86}" srcOrd="0" destOrd="0" presId="urn:microsoft.com/office/officeart/2005/8/layout/vList5"/>
    <dgm:cxn modelId="{DFD771C1-FD30-9E4F-9FD0-4A2DB3D31188}" type="presParOf" srcId="{A7B900C3-FD5C-4D18-B6DF-7CD808B96BD1}" destId="{4BA27EF1-1E45-1D41-A1D2-1C6F0DCE0DC2}" srcOrd="3" destOrd="0" presId="urn:microsoft.com/office/officeart/2005/8/layout/vList5"/>
    <dgm:cxn modelId="{5CFF375A-2C63-2742-91FD-908BDC20A2DD}" type="presParOf" srcId="{A7B900C3-FD5C-4D18-B6DF-7CD808B96BD1}" destId="{C9F76748-FE9D-1649-8EC4-9DDCDF96F5F5}" srcOrd="4" destOrd="0" presId="urn:microsoft.com/office/officeart/2005/8/layout/vList5"/>
    <dgm:cxn modelId="{CD22496A-E21A-B847-8367-C955F20344C7}" type="presParOf" srcId="{C9F76748-FE9D-1649-8EC4-9DDCDF96F5F5}" destId="{12036246-38D5-7249-82E5-34FD0666EAB3}" srcOrd="0" destOrd="0" presId="urn:microsoft.com/office/officeart/2005/8/layout/vList5"/>
    <dgm:cxn modelId="{FF35FB61-DDAD-BE40-A3E8-0606E250A54E}" type="presParOf" srcId="{A7B900C3-FD5C-4D18-B6DF-7CD808B96BD1}" destId="{64CBD698-971E-F642-BDFE-DCB3D7AA89E6}" srcOrd="5" destOrd="0" presId="urn:microsoft.com/office/officeart/2005/8/layout/vList5"/>
    <dgm:cxn modelId="{1A43DBA2-644A-8147-B113-1B82C9C9D746}" type="presParOf" srcId="{A7B900C3-FD5C-4D18-B6DF-7CD808B96BD1}" destId="{43C0D2E3-5BF2-4244-85D7-F37EFEFDD2F8}" srcOrd="6" destOrd="0" presId="urn:microsoft.com/office/officeart/2005/8/layout/vList5"/>
    <dgm:cxn modelId="{9FF19954-6013-B141-A6F5-A6CE81D903EE}" type="presParOf" srcId="{43C0D2E3-5BF2-4244-85D7-F37EFEFDD2F8}" destId="{3C66B24D-A6D4-E247-A92A-2F7B274DC53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BC9F8-56B1-406B-A1DB-6065C5410BA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8042ED9-3437-4EC5-9F65-93C599D52B43}">
      <dgm:prSet phldrT="[Text]"/>
      <dgm:spPr>
        <a:solidFill>
          <a:srgbClr val="A5610B"/>
        </a:solidFill>
      </dgm:spPr>
      <dgm:t>
        <a:bodyPr/>
        <a:lstStyle/>
        <a:p>
          <a:r>
            <a:rPr lang="en-US" dirty="0"/>
            <a:t>Welcome and Agenda Review</a:t>
          </a:r>
        </a:p>
      </dgm:t>
    </dgm:pt>
    <dgm:pt modelId="{03D6F840-402F-4F8E-AA14-891165254D91}" type="parTrans" cxnId="{6B80CC91-9CE5-449A-A9E2-2BF070AFBFB3}">
      <dgm:prSet/>
      <dgm:spPr/>
      <dgm:t>
        <a:bodyPr/>
        <a:lstStyle/>
        <a:p>
          <a:endParaRPr lang="en-US"/>
        </a:p>
      </dgm:t>
    </dgm:pt>
    <dgm:pt modelId="{2FF210C7-26D9-4603-9E5F-690FEAE43C9D}" type="sibTrans" cxnId="{6B80CC91-9CE5-449A-A9E2-2BF070AFBFB3}">
      <dgm:prSet/>
      <dgm:spPr/>
      <dgm:t>
        <a:bodyPr/>
        <a:lstStyle/>
        <a:p>
          <a:endParaRPr lang="en-US"/>
        </a:p>
      </dgm:t>
    </dgm:pt>
    <dgm:pt modelId="{D24932D6-1F84-4905-A93B-3D12A03198B0}">
      <dgm:prSet phldrT="[Text]"/>
      <dgm:spPr>
        <a:solidFill>
          <a:srgbClr val="A5610B"/>
        </a:solidFill>
      </dgm:spPr>
      <dgm:t>
        <a:bodyPr/>
        <a:lstStyle/>
        <a:p>
          <a:r>
            <a:rPr lang="en-US" dirty="0"/>
            <a:t>Annual Accomplishments</a:t>
          </a:r>
        </a:p>
      </dgm:t>
    </dgm:pt>
    <dgm:pt modelId="{1195D9CB-A862-4409-BC5B-8021E0B3BCFC}" type="parTrans" cxnId="{B5C10889-9AC3-424E-86DD-3E4DDB716DA7}">
      <dgm:prSet/>
      <dgm:spPr/>
      <dgm:t>
        <a:bodyPr/>
        <a:lstStyle/>
        <a:p>
          <a:endParaRPr lang="en-US"/>
        </a:p>
      </dgm:t>
    </dgm:pt>
    <dgm:pt modelId="{373E14F5-EF7A-4229-9516-76B8D2932C35}" type="sibTrans" cxnId="{B5C10889-9AC3-424E-86DD-3E4DDB716DA7}">
      <dgm:prSet/>
      <dgm:spPr/>
      <dgm:t>
        <a:bodyPr/>
        <a:lstStyle/>
        <a:p>
          <a:endParaRPr lang="en-US"/>
        </a:p>
      </dgm:t>
    </dgm:pt>
    <dgm:pt modelId="{335CDA41-A914-4BC8-912D-DEB1DBBB6EDB}">
      <dgm:prSet/>
      <dgm:spPr>
        <a:solidFill>
          <a:srgbClr val="A5610B"/>
        </a:solidFill>
      </dgm:spPr>
      <dgm:t>
        <a:bodyPr/>
        <a:lstStyle/>
        <a:p>
          <a:r>
            <a:rPr lang="en-US" dirty="0"/>
            <a:t>Council Priorities for 2022-2023</a:t>
          </a:r>
        </a:p>
      </dgm:t>
    </dgm:pt>
    <dgm:pt modelId="{71F4161A-122F-4059-B2F5-6CCDA3D9098D}" type="parTrans" cxnId="{89FF103F-8C3E-45F3-86BC-0ACFA45CDF0A}">
      <dgm:prSet/>
      <dgm:spPr/>
      <dgm:t>
        <a:bodyPr/>
        <a:lstStyle/>
        <a:p>
          <a:endParaRPr lang="en-US"/>
        </a:p>
      </dgm:t>
    </dgm:pt>
    <dgm:pt modelId="{45FFC2D1-C7FE-4146-8DFA-4DF421DDA911}" type="sibTrans" cxnId="{89FF103F-8C3E-45F3-86BC-0ACFA45CDF0A}">
      <dgm:prSet/>
      <dgm:spPr/>
      <dgm:t>
        <a:bodyPr/>
        <a:lstStyle/>
        <a:p>
          <a:endParaRPr lang="en-US"/>
        </a:p>
      </dgm:t>
    </dgm:pt>
    <dgm:pt modelId="{4B893023-5BB6-4465-AA4D-06C8732E8AFD}">
      <dgm:prSet/>
      <dgm:spPr>
        <a:solidFill>
          <a:srgbClr val="A5610B"/>
        </a:solidFill>
      </dgm:spPr>
      <dgm:t>
        <a:bodyPr/>
        <a:lstStyle/>
        <a:p>
          <a:r>
            <a:rPr lang="en-US" dirty="0"/>
            <a:t>Governing Together</a:t>
          </a:r>
        </a:p>
      </dgm:t>
    </dgm:pt>
    <dgm:pt modelId="{26D44956-7AEF-4854-A492-06F2B0F0820B}" type="parTrans" cxnId="{408E4055-39B4-41BD-9121-627BF0BB7CC1}">
      <dgm:prSet/>
      <dgm:spPr/>
      <dgm:t>
        <a:bodyPr/>
        <a:lstStyle/>
        <a:p>
          <a:endParaRPr lang="en-US"/>
        </a:p>
      </dgm:t>
    </dgm:pt>
    <dgm:pt modelId="{FFF40DD7-18AE-4D3C-B85C-B5274150F527}" type="sibTrans" cxnId="{408E4055-39B4-41BD-9121-627BF0BB7CC1}">
      <dgm:prSet/>
      <dgm:spPr/>
      <dgm:t>
        <a:bodyPr/>
        <a:lstStyle/>
        <a:p>
          <a:endParaRPr lang="en-US"/>
        </a:p>
      </dgm:t>
    </dgm:pt>
    <dgm:pt modelId="{413B20A7-9313-454A-B982-F24DE337D685}">
      <dgm:prSet/>
      <dgm:spPr>
        <a:solidFill>
          <a:srgbClr val="A5610B"/>
        </a:solidFill>
      </dgm:spPr>
      <dgm:t>
        <a:bodyPr/>
        <a:lstStyle/>
        <a:p>
          <a:r>
            <a:rPr lang="en-US" dirty="0"/>
            <a:t>Next Steps</a:t>
          </a:r>
        </a:p>
      </dgm:t>
    </dgm:pt>
    <dgm:pt modelId="{DEBC1013-8D43-4543-97E7-DC562EB521A9}" type="parTrans" cxnId="{421385E3-C11C-4DE5-A706-5D635039FBD4}">
      <dgm:prSet/>
      <dgm:spPr/>
      <dgm:t>
        <a:bodyPr/>
        <a:lstStyle/>
        <a:p>
          <a:endParaRPr lang="en-US"/>
        </a:p>
      </dgm:t>
    </dgm:pt>
    <dgm:pt modelId="{2BE1BC17-1E36-45DC-91A2-DA7FA4E6E59C}" type="sibTrans" cxnId="{421385E3-C11C-4DE5-A706-5D635039FBD4}">
      <dgm:prSet/>
      <dgm:spPr/>
      <dgm:t>
        <a:bodyPr/>
        <a:lstStyle/>
        <a:p>
          <a:endParaRPr lang="en-US"/>
        </a:p>
      </dgm:t>
    </dgm:pt>
    <dgm:pt modelId="{83EAA61B-6530-4F40-A838-62A2CDDF964D}" type="pres">
      <dgm:prSet presAssocID="{284BC9F8-56B1-406B-A1DB-6065C5410BAC}" presName="Name0" presStyleCnt="0">
        <dgm:presLayoutVars>
          <dgm:dir/>
          <dgm:animLvl val="lvl"/>
          <dgm:resizeHandles val="exact"/>
        </dgm:presLayoutVars>
      </dgm:prSet>
      <dgm:spPr/>
    </dgm:pt>
    <dgm:pt modelId="{C2DE6DBF-7220-42B8-BDAE-A444A9E32899}" type="pres">
      <dgm:prSet presAssocID="{B8042ED9-3437-4EC5-9F65-93C599D52B43}" presName="parTxOnly" presStyleLbl="node1" presStyleIdx="0" presStyleCnt="5" custLinFactNeighborX="-99" custLinFactNeighborY="3974">
        <dgm:presLayoutVars>
          <dgm:chMax val="0"/>
          <dgm:chPref val="0"/>
          <dgm:bulletEnabled val="1"/>
        </dgm:presLayoutVars>
      </dgm:prSet>
      <dgm:spPr/>
    </dgm:pt>
    <dgm:pt modelId="{02494BA2-BB83-4558-BEED-D5C9BD99BB80}" type="pres">
      <dgm:prSet presAssocID="{2FF210C7-26D9-4603-9E5F-690FEAE43C9D}" presName="parTxOnlySpace" presStyleCnt="0"/>
      <dgm:spPr/>
    </dgm:pt>
    <dgm:pt modelId="{F21BC86B-99C9-4776-88A1-1BA282C978AF}" type="pres">
      <dgm:prSet presAssocID="{D24932D6-1F84-4905-A93B-3D12A03198B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CFBD0B0-7A13-4249-82CE-83874E3F3B56}" type="pres">
      <dgm:prSet presAssocID="{373E14F5-EF7A-4229-9516-76B8D2932C35}" presName="parTxOnlySpace" presStyleCnt="0"/>
      <dgm:spPr/>
    </dgm:pt>
    <dgm:pt modelId="{B3BB473E-AA54-417E-BF66-9FCD989A3ACE}" type="pres">
      <dgm:prSet presAssocID="{335CDA41-A914-4BC8-912D-DEB1DBBB6ED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A6CFBE5-EC26-48A2-9279-70379034EAC5}" type="pres">
      <dgm:prSet presAssocID="{45FFC2D1-C7FE-4146-8DFA-4DF421DDA911}" presName="parTxOnlySpace" presStyleCnt="0"/>
      <dgm:spPr/>
    </dgm:pt>
    <dgm:pt modelId="{DCBB0653-8B74-4E10-A28D-ECAE17BCC122}" type="pres">
      <dgm:prSet presAssocID="{4B893023-5BB6-4465-AA4D-06C8732E8AFD}" presName="parTxOnly" presStyleLbl="node1" presStyleIdx="3" presStyleCnt="5" custLinFactNeighborX="14795" custLinFactNeighborY="0">
        <dgm:presLayoutVars>
          <dgm:chMax val="0"/>
          <dgm:chPref val="0"/>
          <dgm:bulletEnabled val="1"/>
        </dgm:presLayoutVars>
      </dgm:prSet>
      <dgm:spPr/>
    </dgm:pt>
    <dgm:pt modelId="{D88CE518-2953-498A-8447-AFF052E588A2}" type="pres">
      <dgm:prSet presAssocID="{FFF40DD7-18AE-4D3C-B85C-B5274150F527}" presName="parTxOnlySpace" presStyleCnt="0"/>
      <dgm:spPr/>
    </dgm:pt>
    <dgm:pt modelId="{BAE0E409-496F-4720-9EBA-C070E5AD5267}" type="pres">
      <dgm:prSet presAssocID="{413B20A7-9313-454A-B982-F24DE337D68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6216728-5859-46FA-80FD-7EC8A3D400DA}" type="presOf" srcId="{284BC9F8-56B1-406B-A1DB-6065C5410BAC}" destId="{83EAA61B-6530-4F40-A838-62A2CDDF964D}" srcOrd="0" destOrd="0" presId="urn:microsoft.com/office/officeart/2005/8/layout/chevron1"/>
    <dgm:cxn modelId="{89FF103F-8C3E-45F3-86BC-0ACFA45CDF0A}" srcId="{284BC9F8-56B1-406B-A1DB-6065C5410BAC}" destId="{335CDA41-A914-4BC8-912D-DEB1DBBB6EDB}" srcOrd="2" destOrd="0" parTransId="{71F4161A-122F-4059-B2F5-6CCDA3D9098D}" sibTransId="{45FFC2D1-C7FE-4146-8DFA-4DF421DDA911}"/>
    <dgm:cxn modelId="{408E4055-39B4-41BD-9121-627BF0BB7CC1}" srcId="{284BC9F8-56B1-406B-A1DB-6065C5410BAC}" destId="{4B893023-5BB6-4465-AA4D-06C8732E8AFD}" srcOrd="3" destOrd="0" parTransId="{26D44956-7AEF-4854-A492-06F2B0F0820B}" sibTransId="{FFF40DD7-18AE-4D3C-B85C-B5274150F527}"/>
    <dgm:cxn modelId="{B5C10889-9AC3-424E-86DD-3E4DDB716DA7}" srcId="{284BC9F8-56B1-406B-A1DB-6065C5410BAC}" destId="{D24932D6-1F84-4905-A93B-3D12A03198B0}" srcOrd="1" destOrd="0" parTransId="{1195D9CB-A862-4409-BC5B-8021E0B3BCFC}" sibTransId="{373E14F5-EF7A-4229-9516-76B8D2932C35}"/>
    <dgm:cxn modelId="{6B80CC91-9CE5-449A-A9E2-2BF070AFBFB3}" srcId="{284BC9F8-56B1-406B-A1DB-6065C5410BAC}" destId="{B8042ED9-3437-4EC5-9F65-93C599D52B43}" srcOrd="0" destOrd="0" parTransId="{03D6F840-402F-4F8E-AA14-891165254D91}" sibTransId="{2FF210C7-26D9-4603-9E5F-690FEAE43C9D}"/>
    <dgm:cxn modelId="{AE8C7ACA-06F3-48E2-BEE4-1694EDA013BB}" type="presOf" srcId="{B8042ED9-3437-4EC5-9F65-93C599D52B43}" destId="{C2DE6DBF-7220-42B8-BDAE-A444A9E32899}" srcOrd="0" destOrd="0" presId="urn:microsoft.com/office/officeart/2005/8/layout/chevron1"/>
    <dgm:cxn modelId="{C81982D3-ABAF-45FC-9390-28CA43D3217C}" type="presOf" srcId="{413B20A7-9313-454A-B982-F24DE337D685}" destId="{BAE0E409-496F-4720-9EBA-C070E5AD5267}" srcOrd="0" destOrd="0" presId="urn:microsoft.com/office/officeart/2005/8/layout/chevron1"/>
    <dgm:cxn modelId="{95534EDC-FA70-4173-9C06-9916F29E21E4}" type="presOf" srcId="{D24932D6-1F84-4905-A93B-3D12A03198B0}" destId="{F21BC86B-99C9-4776-88A1-1BA282C978AF}" srcOrd="0" destOrd="0" presId="urn:microsoft.com/office/officeart/2005/8/layout/chevron1"/>
    <dgm:cxn modelId="{421385E3-C11C-4DE5-A706-5D635039FBD4}" srcId="{284BC9F8-56B1-406B-A1DB-6065C5410BAC}" destId="{413B20A7-9313-454A-B982-F24DE337D685}" srcOrd="4" destOrd="0" parTransId="{DEBC1013-8D43-4543-97E7-DC562EB521A9}" sibTransId="{2BE1BC17-1E36-45DC-91A2-DA7FA4E6E59C}"/>
    <dgm:cxn modelId="{877E1AE4-CB8F-4E06-8815-7E4216751AFC}" type="presOf" srcId="{335CDA41-A914-4BC8-912D-DEB1DBBB6EDB}" destId="{B3BB473E-AA54-417E-BF66-9FCD989A3ACE}" srcOrd="0" destOrd="0" presId="urn:microsoft.com/office/officeart/2005/8/layout/chevron1"/>
    <dgm:cxn modelId="{E2BAA6ED-52EB-461F-BAAC-07A3027A2C99}" type="presOf" srcId="{4B893023-5BB6-4465-AA4D-06C8732E8AFD}" destId="{DCBB0653-8B74-4E10-A28D-ECAE17BCC122}" srcOrd="0" destOrd="0" presId="urn:microsoft.com/office/officeart/2005/8/layout/chevron1"/>
    <dgm:cxn modelId="{58B4B492-E642-4748-8223-AAA1564D53E1}" type="presParOf" srcId="{83EAA61B-6530-4F40-A838-62A2CDDF964D}" destId="{C2DE6DBF-7220-42B8-BDAE-A444A9E32899}" srcOrd="0" destOrd="0" presId="urn:microsoft.com/office/officeart/2005/8/layout/chevron1"/>
    <dgm:cxn modelId="{CCE78ACE-EE0E-495E-BA13-C328342D4E59}" type="presParOf" srcId="{83EAA61B-6530-4F40-A838-62A2CDDF964D}" destId="{02494BA2-BB83-4558-BEED-D5C9BD99BB80}" srcOrd="1" destOrd="0" presId="urn:microsoft.com/office/officeart/2005/8/layout/chevron1"/>
    <dgm:cxn modelId="{33E0FDCF-7982-4C4E-907C-7A340046C0DC}" type="presParOf" srcId="{83EAA61B-6530-4F40-A838-62A2CDDF964D}" destId="{F21BC86B-99C9-4776-88A1-1BA282C978AF}" srcOrd="2" destOrd="0" presId="urn:microsoft.com/office/officeart/2005/8/layout/chevron1"/>
    <dgm:cxn modelId="{79E313A2-92E3-41B4-AF45-151A3FDA2969}" type="presParOf" srcId="{83EAA61B-6530-4F40-A838-62A2CDDF964D}" destId="{8CFBD0B0-7A13-4249-82CE-83874E3F3B56}" srcOrd="3" destOrd="0" presId="urn:microsoft.com/office/officeart/2005/8/layout/chevron1"/>
    <dgm:cxn modelId="{E351E0FB-8B3D-463B-BE19-775039F11996}" type="presParOf" srcId="{83EAA61B-6530-4F40-A838-62A2CDDF964D}" destId="{B3BB473E-AA54-417E-BF66-9FCD989A3ACE}" srcOrd="4" destOrd="0" presId="urn:microsoft.com/office/officeart/2005/8/layout/chevron1"/>
    <dgm:cxn modelId="{4BE512E4-0B0D-4FB0-AA94-A47311DF959D}" type="presParOf" srcId="{83EAA61B-6530-4F40-A838-62A2CDDF964D}" destId="{BA6CFBE5-EC26-48A2-9279-70379034EAC5}" srcOrd="5" destOrd="0" presId="urn:microsoft.com/office/officeart/2005/8/layout/chevron1"/>
    <dgm:cxn modelId="{BBE1A091-03F4-489D-9080-13924F6265C9}" type="presParOf" srcId="{83EAA61B-6530-4F40-A838-62A2CDDF964D}" destId="{DCBB0653-8B74-4E10-A28D-ECAE17BCC122}" srcOrd="6" destOrd="0" presId="urn:microsoft.com/office/officeart/2005/8/layout/chevron1"/>
    <dgm:cxn modelId="{133EAFE4-EFD4-4BB1-8A5A-A06D0A36C4E4}" type="presParOf" srcId="{83EAA61B-6530-4F40-A838-62A2CDDF964D}" destId="{D88CE518-2953-498A-8447-AFF052E588A2}" srcOrd="7" destOrd="0" presId="urn:microsoft.com/office/officeart/2005/8/layout/chevron1"/>
    <dgm:cxn modelId="{11DFAB29-6957-423C-9CF7-F59FCCD6445A}" type="presParOf" srcId="{83EAA61B-6530-4F40-A838-62A2CDDF964D}" destId="{BAE0E409-496F-4720-9EBA-C070E5AD526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A05B40-EE14-4150-8285-A409634FE244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0F288D8-219B-4A4A-A557-DB344C162938}">
      <dgm:prSet custT="1"/>
      <dgm:spPr>
        <a:solidFill>
          <a:srgbClr val="A5610B"/>
        </a:solidFill>
        <a:ln>
          <a:solidFill>
            <a:srgbClr val="572600"/>
          </a:solidFill>
        </a:ln>
      </dgm:spPr>
      <dgm:t>
        <a:bodyPr/>
        <a:lstStyle/>
        <a:p>
          <a:r>
            <a:rPr lang="en-US" sz="1600" b="1" dirty="0"/>
            <a:t>Respect</a:t>
          </a:r>
        </a:p>
      </dgm:t>
    </dgm:pt>
    <dgm:pt modelId="{441EF7D0-25DA-440E-AFDB-0E8DD7EC896C}" type="parTrans" cxnId="{67071CC0-4636-42F8-B79B-F87C04D1F162}">
      <dgm:prSet/>
      <dgm:spPr/>
      <dgm:t>
        <a:bodyPr/>
        <a:lstStyle/>
        <a:p>
          <a:endParaRPr lang="en-US" sz="1600"/>
        </a:p>
      </dgm:t>
    </dgm:pt>
    <dgm:pt modelId="{67B668CD-D783-40C7-A31F-079F3E01AE12}" type="sibTrans" cxnId="{67071CC0-4636-42F8-B79B-F87C04D1F162}">
      <dgm:prSet/>
      <dgm:spPr/>
      <dgm:t>
        <a:bodyPr/>
        <a:lstStyle/>
        <a:p>
          <a:endParaRPr lang="en-US" sz="1600"/>
        </a:p>
      </dgm:t>
    </dgm:pt>
    <dgm:pt modelId="{A643772F-D48F-455D-A4EC-CA9450E8948E}">
      <dgm:prSet custT="1"/>
      <dgm:spPr>
        <a:solidFill>
          <a:srgbClr val="A5610B">
            <a:alpha val="20000"/>
          </a:srgbClr>
        </a:solidFill>
        <a:ln>
          <a:solidFill>
            <a:srgbClr val="A5610B"/>
          </a:solidFill>
        </a:ln>
      </dgm:spPr>
      <dgm:t>
        <a:bodyPr/>
        <a:lstStyle/>
        <a:p>
          <a:r>
            <a:rPr lang="en-US" sz="1600" b="1" dirty="0"/>
            <a:t>Respect differences</a:t>
          </a:r>
        </a:p>
      </dgm:t>
    </dgm:pt>
    <dgm:pt modelId="{202E8703-1A8D-4A4F-9442-2B61BEA56ECF}" type="parTrans" cxnId="{677A0436-C1EE-4E10-B056-23849E01B13D}">
      <dgm:prSet/>
      <dgm:spPr/>
      <dgm:t>
        <a:bodyPr/>
        <a:lstStyle/>
        <a:p>
          <a:endParaRPr lang="en-US" sz="1600"/>
        </a:p>
      </dgm:t>
    </dgm:pt>
    <dgm:pt modelId="{709E2AA2-073F-48FB-B0AD-B3968BA6B48A}" type="sibTrans" cxnId="{677A0436-C1EE-4E10-B056-23849E01B13D}">
      <dgm:prSet/>
      <dgm:spPr/>
      <dgm:t>
        <a:bodyPr/>
        <a:lstStyle/>
        <a:p>
          <a:endParaRPr lang="en-US" sz="1600"/>
        </a:p>
      </dgm:t>
    </dgm:pt>
    <dgm:pt modelId="{EDFEE7B6-67BB-44B8-90CF-5C409F91EAB8}">
      <dgm:prSet custT="1"/>
      <dgm:spPr>
        <a:solidFill>
          <a:srgbClr val="A5610B"/>
        </a:solidFill>
        <a:ln>
          <a:solidFill>
            <a:srgbClr val="572600"/>
          </a:solidFill>
        </a:ln>
      </dgm:spPr>
      <dgm:t>
        <a:bodyPr/>
        <a:lstStyle/>
        <a:p>
          <a:r>
            <a:rPr lang="en-US" sz="1600" b="1" dirty="0"/>
            <a:t>Listen</a:t>
          </a:r>
        </a:p>
      </dgm:t>
    </dgm:pt>
    <dgm:pt modelId="{3C85BCB5-FFC7-48ED-BA16-F07E23FDB4A4}" type="parTrans" cxnId="{59577CFD-DF07-40E6-8283-0A6CC89ED727}">
      <dgm:prSet/>
      <dgm:spPr/>
      <dgm:t>
        <a:bodyPr/>
        <a:lstStyle/>
        <a:p>
          <a:endParaRPr lang="en-US" sz="1600"/>
        </a:p>
      </dgm:t>
    </dgm:pt>
    <dgm:pt modelId="{DD44E46B-3201-4159-9277-D8DE613FE412}" type="sibTrans" cxnId="{59577CFD-DF07-40E6-8283-0A6CC89ED727}">
      <dgm:prSet/>
      <dgm:spPr/>
      <dgm:t>
        <a:bodyPr/>
        <a:lstStyle/>
        <a:p>
          <a:endParaRPr lang="en-US" sz="1600"/>
        </a:p>
      </dgm:t>
    </dgm:pt>
    <dgm:pt modelId="{E5A2AA91-4429-4AB4-B84D-DC42FF37BD8A}">
      <dgm:prSet custT="1"/>
      <dgm:spPr>
        <a:solidFill>
          <a:srgbClr val="A5610B"/>
        </a:solidFill>
        <a:ln>
          <a:solidFill>
            <a:srgbClr val="572600"/>
          </a:solidFill>
        </a:ln>
      </dgm:spPr>
      <dgm:t>
        <a:bodyPr/>
        <a:lstStyle/>
        <a:p>
          <a:r>
            <a:rPr lang="en-US" sz="1600" b="1" dirty="0"/>
            <a:t>Consensus</a:t>
          </a:r>
        </a:p>
      </dgm:t>
    </dgm:pt>
    <dgm:pt modelId="{41131A1B-CCEF-4A71-8486-9D90B26E75D4}" type="parTrans" cxnId="{D0C39426-BD8B-4F57-B31C-18B296799A90}">
      <dgm:prSet/>
      <dgm:spPr/>
      <dgm:t>
        <a:bodyPr/>
        <a:lstStyle/>
        <a:p>
          <a:endParaRPr lang="en-US" sz="1600"/>
        </a:p>
      </dgm:t>
    </dgm:pt>
    <dgm:pt modelId="{9DF200B6-69EA-4654-9D1C-3250D1F7819D}" type="sibTrans" cxnId="{D0C39426-BD8B-4F57-B31C-18B296799A90}">
      <dgm:prSet/>
      <dgm:spPr/>
      <dgm:t>
        <a:bodyPr/>
        <a:lstStyle/>
        <a:p>
          <a:endParaRPr lang="en-US" sz="1600"/>
        </a:p>
      </dgm:t>
    </dgm:pt>
    <dgm:pt modelId="{E2EE635B-51FB-423B-AC90-D565E0E7FA6E}">
      <dgm:prSet custT="1"/>
      <dgm:spPr>
        <a:solidFill>
          <a:srgbClr val="A5610B">
            <a:alpha val="20000"/>
          </a:srgbClr>
        </a:solidFill>
        <a:ln>
          <a:solidFill>
            <a:srgbClr val="A5610B"/>
          </a:solidFill>
        </a:ln>
      </dgm:spPr>
      <dgm:t>
        <a:bodyPr/>
        <a:lstStyle/>
        <a:p>
          <a:r>
            <a:rPr lang="en-US" sz="1600" b="1" dirty="0"/>
            <a:t>Seek consensus</a:t>
          </a:r>
        </a:p>
      </dgm:t>
    </dgm:pt>
    <dgm:pt modelId="{BE394205-5D7E-4B8B-95D6-D74BDD941F7B}" type="parTrans" cxnId="{C53E51E3-8CD5-4ECE-98B4-5EAFF1783955}">
      <dgm:prSet/>
      <dgm:spPr/>
      <dgm:t>
        <a:bodyPr/>
        <a:lstStyle/>
        <a:p>
          <a:endParaRPr lang="en-US" sz="1600"/>
        </a:p>
      </dgm:t>
    </dgm:pt>
    <dgm:pt modelId="{9E7D1F46-9444-4166-BEE4-7E58FE50F0DD}" type="sibTrans" cxnId="{C53E51E3-8CD5-4ECE-98B4-5EAFF1783955}">
      <dgm:prSet/>
      <dgm:spPr/>
      <dgm:t>
        <a:bodyPr/>
        <a:lstStyle/>
        <a:p>
          <a:endParaRPr lang="en-US" sz="1600"/>
        </a:p>
      </dgm:t>
    </dgm:pt>
    <dgm:pt modelId="{1B05C13A-ED8B-4EBC-A1AE-440C18A892DA}">
      <dgm:prSet custT="1"/>
      <dgm:spPr>
        <a:solidFill>
          <a:srgbClr val="A5610B"/>
        </a:solidFill>
        <a:ln>
          <a:solidFill>
            <a:srgbClr val="572600"/>
          </a:solidFill>
        </a:ln>
      </dgm:spPr>
      <dgm:t>
        <a:bodyPr/>
        <a:lstStyle/>
        <a:p>
          <a:r>
            <a:rPr lang="en-US" sz="1600" b="1" dirty="0"/>
            <a:t>Engage</a:t>
          </a:r>
        </a:p>
      </dgm:t>
    </dgm:pt>
    <dgm:pt modelId="{8845C002-CFFB-44B5-84BD-DC5FAC784540}" type="parTrans" cxnId="{5C24477F-7938-439A-8C8D-DAE85CF1A796}">
      <dgm:prSet/>
      <dgm:spPr/>
      <dgm:t>
        <a:bodyPr/>
        <a:lstStyle/>
        <a:p>
          <a:endParaRPr lang="en-US"/>
        </a:p>
      </dgm:t>
    </dgm:pt>
    <dgm:pt modelId="{7D2A987D-57FA-430C-A4ED-AFBE8E64EE70}" type="sibTrans" cxnId="{5C24477F-7938-439A-8C8D-DAE85CF1A796}">
      <dgm:prSet/>
      <dgm:spPr/>
      <dgm:t>
        <a:bodyPr/>
        <a:lstStyle/>
        <a:p>
          <a:endParaRPr lang="en-US"/>
        </a:p>
      </dgm:t>
    </dgm:pt>
    <dgm:pt modelId="{414D3309-102A-4BBB-AE92-6EF304603292}">
      <dgm:prSet custT="1"/>
      <dgm:spPr>
        <a:solidFill>
          <a:srgbClr val="A5610B">
            <a:alpha val="20000"/>
          </a:srgbClr>
        </a:solidFill>
        <a:ln>
          <a:solidFill>
            <a:srgbClr val="A5610B"/>
          </a:solidFill>
        </a:ln>
      </dgm:spPr>
      <dgm:t>
        <a:bodyPr/>
        <a:lstStyle/>
        <a:p>
          <a:r>
            <a:rPr lang="en-US" sz="1600" b="1" dirty="0"/>
            <a:t>Actively participate</a:t>
          </a:r>
        </a:p>
      </dgm:t>
    </dgm:pt>
    <dgm:pt modelId="{A6248F3C-37FD-4DF9-BEBA-885A72337D59}" type="parTrans" cxnId="{AED08C26-CC28-4478-8280-80F6AF6F96A5}">
      <dgm:prSet/>
      <dgm:spPr/>
      <dgm:t>
        <a:bodyPr/>
        <a:lstStyle/>
        <a:p>
          <a:endParaRPr lang="en-US"/>
        </a:p>
      </dgm:t>
    </dgm:pt>
    <dgm:pt modelId="{C26E7C44-27D0-4C25-B356-FC10B37001E5}" type="sibTrans" cxnId="{AED08C26-CC28-4478-8280-80F6AF6F96A5}">
      <dgm:prSet/>
      <dgm:spPr/>
      <dgm:t>
        <a:bodyPr/>
        <a:lstStyle/>
        <a:p>
          <a:endParaRPr lang="en-US"/>
        </a:p>
      </dgm:t>
    </dgm:pt>
    <dgm:pt modelId="{B74EE739-C240-48DF-965D-388328EBC90A}">
      <dgm:prSet custT="1"/>
      <dgm:spPr>
        <a:solidFill>
          <a:srgbClr val="A5610B">
            <a:alpha val="20000"/>
          </a:srgbClr>
        </a:solidFill>
        <a:ln>
          <a:solidFill>
            <a:srgbClr val="A5610B"/>
          </a:solidFill>
        </a:ln>
      </dgm:spPr>
      <dgm:t>
        <a:bodyPr/>
        <a:lstStyle/>
        <a:p>
          <a:r>
            <a:rPr lang="en-US" sz="1600" b="1" dirty="0"/>
            <a:t>Seek to understand</a:t>
          </a:r>
        </a:p>
      </dgm:t>
    </dgm:pt>
    <dgm:pt modelId="{C443C335-6ACC-42A4-A2D5-FAF082B927CD}" type="parTrans" cxnId="{73887F85-A771-4FA2-9132-4740EA16A91F}">
      <dgm:prSet/>
      <dgm:spPr/>
      <dgm:t>
        <a:bodyPr/>
        <a:lstStyle/>
        <a:p>
          <a:endParaRPr lang="en-US"/>
        </a:p>
      </dgm:t>
    </dgm:pt>
    <dgm:pt modelId="{B6136E40-6810-4F7C-B477-23475BC77266}" type="sibTrans" cxnId="{73887F85-A771-4FA2-9132-4740EA16A91F}">
      <dgm:prSet/>
      <dgm:spPr/>
      <dgm:t>
        <a:bodyPr/>
        <a:lstStyle/>
        <a:p>
          <a:endParaRPr lang="en-US"/>
        </a:p>
      </dgm:t>
    </dgm:pt>
    <dgm:pt modelId="{1B422BAB-F8FF-4BA4-9AA8-3AFADD83E823}" type="pres">
      <dgm:prSet presAssocID="{24A05B40-EE14-4150-8285-A409634FE244}" presName="Name0" presStyleCnt="0">
        <dgm:presLayoutVars>
          <dgm:dir/>
          <dgm:animLvl val="lvl"/>
          <dgm:resizeHandles val="exact"/>
        </dgm:presLayoutVars>
      </dgm:prSet>
      <dgm:spPr/>
    </dgm:pt>
    <dgm:pt modelId="{2E8744A7-FE67-4182-8A7E-7DD17D7D4B87}" type="pres">
      <dgm:prSet presAssocID="{1B05C13A-ED8B-4EBC-A1AE-440C18A892DA}" presName="boxAndChildren" presStyleCnt="0"/>
      <dgm:spPr/>
    </dgm:pt>
    <dgm:pt modelId="{7B52CB35-A575-45BE-B611-2EBE36527F1E}" type="pres">
      <dgm:prSet presAssocID="{1B05C13A-ED8B-4EBC-A1AE-440C18A892DA}" presName="parentTextBox" presStyleLbl="alignNode1" presStyleIdx="0" presStyleCnt="4"/>
      <dgm:spPr/>
    </dgm:pt>
    <dgm:pt modelId="{72D49AD4-916C-4B3D-80DE-EFC929AA07F6}" type="pres">
      <dgm:prSet presAssocID="{1B05C13A-ED8B-4EBC-A1AE-440C18A892DA}" presName="descendantBox" presStyleLbl="bgAccFollowNode1" presStyleIdx="0" presStyleCnt="4"/>
      <dgm:spPr/>
    </dgm:pt>
    <dgm:pt modelId="{DE2981F2-B4A9-45FA-B2D6-B05C869FA8CA}" type="pres">
      <dgm:prSet presAssocID="{DD44E46B-3201-4159-9277-D8DE613FE412}" presName="sp" presStyleCnt="0"/>
      <dgm:spPr/>
    </dgm:pt>
    <dgm:pt modelId="{0CB0DF98-88DD-4985-A4AB-C304775FAAD8}" type="pres">
      <dgm:prSet presAssocID="{EDFEE7B6-67BB-44B8-90CF-5C409F91EAB8}" presName="arrowAndChildren" presStyleCnt="0"/>
      <dgm:spPr/>
    </dgm:pt>
    <dgm:pt modelId="{4754B962-45A6-4D9B-8D83-73F8E0A5278F}" type="pres">
      <dgm:prSet presAssocID="{EDFEE7B6-67BB-44B8-90CF-5C409F91EAB8}" presName="parentTextArrow" presStyleLbl="node1" presStyleIdx="0" presStyleCnt="0"/>
      <dgm:spPr/>
    </dgm:pt>
    <dgm:pt modelId="{10037A07-2095-4CB2-8BA0-2472D1387CEE}" type="pres">
      <dgm:prSet presAssocID="{EDFEE7B6-67BB-44B8-90CF-5C409F91EAB8}" presName="arrow" presStyleLbl="alignNode1" presStyleIdx="1" presStyleCnt="4"/>
      <dgm:spPr/>
    </dgm:pt>
    <dgm:pt modelId="{3701CC33-D278-4BB2-B20E-EAF63500329A}" type="pres">
      <dgm:prSet presAssocID="{EDFEE7B6-67BB-44B8-90CF-5C409F91EAB8}" presName="descendantArrow" presStyleLbl="bgAccFollowNode1" presStyleIdx="1" presStyleCnt="4"/>
      <dgm:spPr/>
    </dgm:pt>
    <dgm:pt modelId="{3EC7EC6D-DA1D-4A25-99A5-A888ABFB269C}" type="pres">
      <dgm:prSet presAssocID="{9DF200B6-69EA-4654-9D1C-3250D1F7819D}" presName="sp" presStyleCnt="0"/>
      <dgm:spPr/>
    </dgm:pt>
    <dgm:pt modelId="{78E317AA-6864-4593-B9A5-BF674CAE1948}" type="pres">
      <dgm:prSet presAssocID="{E5A2AA91-4429-4AB4-B84D-DC42FF37BD8A}" presName="arrowAndChildren" presStyleCnt="0"/>
      <dgm:spPr/>
    </dgm:pt>
    <dgm:pt modelId="{B2E03904-150C-4AC1-A216-B14ACC21F6C9}" type="pres">
      <dgm:prSet presAssocID="{E5A2AA91-4429-4AB4-B84D-DC42FF37BD8A}" presName="parentTextArrow" presStyleLbl="node1" presStyleIdx="0" presStyleCnt="0"/>
      <dgm:spPr/>
    </dgm:pt>
    <dgm:pt modelId="{697DD5D2-98FF-4838-A745-61C649E67D85}" type="pres">
      <dgm:prSet presAssocID="{E5A2AA91-4429-4AB4-B84D-DC42FF37BD8A}" presName="arrow" presStyleLbl="alignNode1" presStyleIdx="2" presStyleCnt="4"/>
      <dgm:spPr/>
    </dgm:pt>
    <dgm:pt modelId="{B7E51FFB-F116-460E-96BE-8BC7ECE783EB}" type="pres">
      <dgm:prSet presAssocID="{E5A2AA91-4429-4AB4-B84D-DC42FF37BD8A}" presName="descendantArrow" presStyleLbl="bgAccFollowNode1" presStyleIdx="2" presStyleCnt="4"/>
      <dgm:spPr/>
    </dgm:pt>
    <dgm:pt modelId="{747067F6-5E6C-4162-9985-1189D83264CC}" type="pres">
      <dgm:prSet presAssocID="{67B668CD-D783-40C7-A31F-079F3E01AE12}" presName="sp" presStyleCnt="0"/>
      <dgm:spPr/>
    </dgm:pt>
    <dgm:pt modelId="{B678F379-862E-4EB8-B3F3-659A612BD64F}" type="pres">
      <dgm:prSet presAssocID="{E0F288D8-219B-4A4A-A557-DB344C162938}" presName="arrowAndChildren" presStyleCnt="0"/>
      <dgm:spPr/>
    </dgm:pt>
    <dgm:pt modelId="{0FC31A5D-7ACB-45D3-8759-C4199188EF23}" type="pres">
      <dgm:prSet presAssocID="{E0F288D8-219B-4A4A-A557-DB344C162938}" presName="parentTextArrow" presStyleLbl="node1" presStyleIdx="0" presStyleCnt="0"/>
      <dgm:spPr/>
    </dgm:pt>
    <dgm:pt modelId="{B8941918-367D-4257-A496-39FACEB75F81}" type="pres">
      <dgm:prSet presAssocID="{E0F288D8-219B-4A4A-A557-DB344C162938}" presName="arrow" presStyleLbl="alignNode1" presStyleIdx="3" presStyleCnt="4"/>
      <dgm:spPr/>
    </dgm:pt>
    <dgm:pt modelId="{4B94E2C9-31EC-44F8-A0D2-E5A0F9E1EDC6}" type="pres">
      <dgm:prSet presAssocID="{E0F288D8-219B-4A4A-A557-DB344C162938}" presName="descendantArrow" presStyleLbl="bgAccFollowNode1" presStyleIdx="3" presStyleCnt="4"/>
      <dgm:spPr/>
    </dgm:pt>
  </dgm:ptLst>
  <dgm:cxnLst>
    <dgm:cxn modelId="{315E7504-4B96-4D60-B1EA-FE40E4FD64D0}" type="presOf" srcId="{EDFEE7B6-67BB-44B8-90CF-5C409F91EAB8}" destId="{4754B962-45A6-4D9B-8D83-73F8E0A5278F}" srcOrd="0" destOrd="0" presId="urn:microsoft.com/office/officeart/2016/7/layout/VerticalDownArrowProcess"/>
    <dgm:cxn modelId="{AED08C26-CC28-4478-8280-80F6AF6F96A5}" srcId="{1B05C13A-ED8B-4EBC-A1AE-440C18A892DA}" destId="{414D3309-102A-4BBB-AE92-6EF304603292}" srcOrd="0" destOrd="0" parTransId="{A6248F3C-37FD-4DF9-BEBA-885A72337D59}" sibTransId="{C26E7C44-27D0-4C25-B356-FC10B37001E5}"/>
    <dgm:cxn modelId="{D0C39426-BD8B-4F57-B31C-18B296799A90}" srcId="{24A05B40-EE14-4150-8285-A409634FE244}" destId="{E5A2AA91-4429-4AB4-B84D-DC42FF37BD8A}" srcOrd="1" destOrd="0" parTransId="{41131A1B-CCEF-4A71-8486-9D90B26E75D4}" sibTransId="{9DF200B6-69EA-4654-9D1C-3250D1F7819D}"/>
    <dgm:cxn modelId="{285FEB29-5529-4AEF-AAF1-081FBA7A4FE9}" type="presOf" srcId="{1B05C13A-ED8B-4EBC-A1AE-440C18A892DA}" destId="{7B52CB35-A575-45BE-B611-2EBE36527F1E}" srcOrd="0" destOrd="0" presId="urn:microsoft.com/office/officeart/2016/7/layout/VerticalDownArrowProcess"/>
    <dgm:cxn modelId="{677A0436-C1EE-4E10-B056-23849E01B13D}" srcId="{E0F288D8-219B-4A4A-A557-DB344C162938}" destId="{A643772F-D48F-455D-A4EC-CA9450E8948E}" srcOrd="0" destOrd="0" parTransId="{202E8703-1A8D-4A4F-9442-2B61BEA56ECF}" sibTransId="{709E2AA2-073F-48FB-B0AD-B3968BA6B48A}"/>
    <dgm:cxn modelId="{D93A0153-1BF9-457D-84EB-48A3B1F119E5}" type="presOf" srcId="{E5A2AA91-4429-4AB4-B84D-DC42FF37BD8A}" destId="{B2E03904-150C-4AC1-A216-B14ACC21F6C9}" srcOrd="0" destOrd="0" presId="urn:microsoft.com/office/officeart/2016/7/layout/VerticalDownArrowProcess"/>
    <dgm:cxn modelId="{3251D760-F51D-4D58-AE96-8E5D874A7A66}" type="presOf" srcId="{414D3309-102A-4BBB-AE92-6EF304603292}" destId="{72D49AD4-916C-4B3D-80DE-EFC929AA07F6}" srcOrd="0" destOrd="0" presId="urn:microsoft.com/office/officeart/2016/7/layout/VerticalDownArrowProcess"/>
    <dgm:cxn modelId="{281F1862-9AE7-4BE0-9CEB-15E03EAC5260}" type="presOf" srcId="{E2EE635B-51FB-423B-AC90-D565E0E7FA6E}" destId="{B7E51FFB-F116-460E-96BE-8BC7ECE783EB}" srcOrd="0" destOrd="0" presId="urn:microsoft.com/office/officeart/2016/7/layout/VerticalDownArrowProcess"/>
    <dgm:cxn modelId="{6236C568-AD08-434E-9035-F09E94B89052}" type="presOf" srcId="{A643772F-D48F-455D-A4EC-CA9450E8948E}" destId="{4B94E2C9-31EC-44F8-A0D2-E5A0F9E1EDC6}" srcOrd="0" destOrd="0" presId="urn:microsoft.com/office/officeart/2016/7/layout/VerticalDownArrowProcess"/>
    <dgm:cxn modelId="{DE9F8B78-51B6-461C-ABAF-517F5A267DC4}" type="presOf" srcId="{E5A2AA91-4429-4AB4-B84D-DC42FF37BD8A}" destId="{697DD5D2-98FF-4838-A745-61C649E67D85}" srcOrd="1" destOrd="0" presId="urn:microsoft.com/office/officeart/2016/7/layout/VerticalDownArrowProcess"/>
    <dgm:cxn modelId="{5C24477F-7938-439A-8C8D-DAE85CF1A796}" srcId="{24A05B40-EE14-4150-8285-A409634FE244}" destId="{1B05C13A-ED8B-4EBC-A1AE-440C18A892DA}" srcOrd="3" destOrd="0" parTransId="{8845C002-CFFB-44B5-84BD-DC5FAC784540}" sibTransId="{7D2A987D-57FA-430C-A4ED-AFBE8E64EE70}"/>
    <dgm:cxn modelId="{73887F85-A771-4FA2-9132-4740EA16A91F}" srcId="{EDFEE7B6-67BB-44B8-90CF-5C409F91EAB8}" destId="{B74EE739-C240-48DF-965D-388328EBC90A}" srcOrd="0" destOrd="0" parTransId="{C443C335-6ACC-42A4-A2D5-FAF082B927CD}" sibTransId="{B6136E40-6810-4F7C-B477-23475BC77266}"/>
    <dgm:cxn modelId="{2AB70C9A-48F8-4699-A65F-4BEE247729F1}" type="presOf" srcId="{E0F288D8-219B-4A4A-A557-DB344C162938}" destId="{B8941918-367D-4257-A496-39FACEB75F81}" srcOrd="1" destOrd="0" presId="urn:microsoft.com/office/officeart/2016/7/layout/VerticalDownArrowProcess"/>
    <dgm:cxn modelId="{D96614A1-B165-4A64-8346-8C55D1F146AB}" type="presOf" srcId="{24A05B40-EE14-4150-8285-A409634FE244}" destId="{1B422BAB-F8FF-4BA4-9AA8-3AFADD83E823}" srcOrd="0" destOrd="0" presId="urn:microsoft.com/office/officeart/2016/7/layout/VerticalDownArrowProcess"/>
    <dgm:cxn modelId="{340BECA8-3B3C-4825-8421-14D76A7F5A29}" type="presOf" srcId="{EDFEE7B6-67BB-44B8-90CF-5C409F91EAB8}" destId="{10037A07-2095-4CB2-8BA0-2472D1387CEE}" srcOrd="1" destOrd="0" presId="urn:microsoft.com/office/officeart/2016/7/layout/VerticalDownArrowProcess"/>
    <dgm:cxn modelId="{67071CC0-4636-42F8-B79B-F87C04D1F162}" srcId="{24A05B40-EE14-4150-8285-A409634FE244}" destId="{E0F288D8-219B-4A4A-A557-DB344C162938}" srcOrd="0" destOrd="0" parTransId="{441EF7D0-25DA-440E-AFDB-0E8DD7EC896C}" sibTransId="{67B668CD-D783-40C7-A31F-079F3E01AE12}"/>
    <dgm:cxn modelId="{5F1C23C7-031A-44EA-8842-040081FCE0A8}" type="presOf" srcId="{B74EE739-C240-48DF-965D-388328EBC90A}" destId="{3701CC33-D278-4BB2-B20E-EAF63500329A}" srcOrd="0" destOrd="0" presId="urn:microsoft.com/office/officeart/2016/7/layout/VerticalDownArrowProcess"/>
    <dgm:cxn modelId="{C53E51E3-8CD5-4ECE-98B4-5EAFF1783955}" srcId="{E5A2AA91-4429-4AB4-B84D-DC42FF37BD8A}" destId="{E2EE635B-51FB-423B-AC90-D565E0E7FA6E}" srcOrd="0" destOrd="0" parTransId="{BE394205-5D7E-4B8B-95D6-D74BDD941F7B}" sibTransId="{9E7D1F46-9444-4166-BEE4-7E58FE50F0DD}"/>
    <dgm:cxn modelId="{6236F0ED-F925-45A5-A31C-83160558AA5E}" type="presOf" srcId="{E0F288D8-219B-4A4A-A557-DB344C162938}" destId="{0FC31A5D-7ACB-45D3-8759-C4199188EF23}" srcOrd="0" destOrd="0" presId="urn:microsoft.com/office/officeart/2016/7/layout/VerticalDownArrowProcess"/>
    <dgm:cxn modelId="{59577CFD-DF07-40E6-8283-0A6CC89ED727}" srcId="{24A05B40-EE14-4150-8285-A409634FE244}" destId="{EDFEE7B6-67BB-44B8-90CF-5C409F91EAB8}" srcOrd="2" destOrd="0" parTransId="{3C85BCB5-FFC7-48ED-BA16-F07E23FDB4A4}" sibTransId="{DD44E46B-3201-4159-9277-D8DE613FE412}"/>
    <dgm:cxn modelId="{107DFD11-FE4B-45AA-9FF4-64536FB7947E}" type="presParOf" srcId="{1B422BAB-F8FF-4BA4-9AA8-3AFADD83E823}" destId="{2E8744A7-FE67-4182-8A7E-7DD17D7D4B87}" srcOrd="0" destOrd="0" presId="urn:microsoft.com/office/officeart/2016/7/layout/VerticalDownArrowProcess"/>
    <dgm:cxn modelId="{9D389863-F599-4B9C-8357-45E3822C4B78}" type="presParOf" srcId="{2E8744A7-FE67-4182-8A7E-7DD17D7D4B87}" destId="{7B52CB35-A575-45BE-B611-2EBE36527F1E}" srcOrd="0" destOrd="0" presId="urn:microsoft.com/office/officeart/2016/7/layout/VerticalDownArrowProcess"/>
    <dgm:cxn modelId="{E033285C-7EFD-4F71-A963-8A0AF55042A2}" type="presParOf" srcId="{2E8744A7-FE67-4182-8A7E-7DD17D7D4B87}" destId="{72D49AD4-916C-4B3D-80DE-EFC929AA07F6}" srcOrd="1" destOrd="0" presId="urn:microsoft.com/office/officeart/2016/7/layout/VerticalDownArrowProcess"/>
    <dgm:cxn modelId="{6F57A5DE-7DEE-4ABD-B440-44493CF2D2B8}" type="presParOf" srcId="{1B422BAB-F8FF-4BA4-9AA8-3AFADD83E823}" destId="{DE2981F2-B4A9-45FA-B2D6-B05C869FA8CA}" srcOrd="1" destOrd="0" presId="urn:microsoft.com/office/officeart/2016/7/layout/VerticalDownArrowProcess"/>
    <dgm:cxn modelId="{36CB9ED2-29CB-4EA9-B8BB-D37601263C77}" type="presParOf" srcId="{1B422BAB-F8FF-4BA4-9AA8-3AFADD83E823}" destId="{0CB0DF98-88DD-4985-A4AB-C304775FAAD8}" srcOrd="2" destOrd="0" presId="urn:microsoft.com/office/officeart/2016/7/layout/VerticalDownArrowProcess"/>
    <dgm:cxn modelId="{1FC14099-E9FF-43B7-8B40-9D3559AF118C}" type="presParOf" srcId="{0CB0DF98-88DD-4985-A4AB-C304775FAAD8}" destId="{4754B962-45A6-4D9B-8D83-73F8E0A5278F}" srcOrd="0" destOrd="0" presId="urn:microsoft.com/office/officeart/2016/7/layout/VerticalDownArrowProcess"/>
    <dgm:cxn modelId="{EAFD5FAF-E0B2-4F74-8D80-F5245E9ECE4C}" type="presParOf" srcId="{0CB0DF98-88DD-4985-A4AB-C304775FAAD8}" destId="{10037A07-2095-4CB2-8BA0-2472D1387CEE}" srcOrd="1" destOrd="0" presId="urn:microsoft.com/office/officeart/2016/7/layout/VerticalDownArrowProcess"/>
    <dgm:cxn modelId="{E81BDA58-C8FD-4C96-B014-F075510E015E}" type="presParOf" srcId="{0CB0DF98-88DD-4985-A4AB-C304775FAAD8}" destId="{3701CC33-D278-4BB2-B20E-EAF63500329A}" srcOrd="2" destOrd="0" presId="urn:microsoft.com/office/officeart/2016/7/layout/VerticalDownArrowProcess"/>
    <dgm:cxn modelId="{25555AE5-CB04-4BD7-9483-BA4020635129}" type="presParOf" srcId="{1B422BAB-F8FF-4BA4-9AA8-3AFADD83E823}" destId="{3EC7EC6D-DA1D-4A25-99A5-A888ABFB269C}" srcOrd="3" destOrd="0" presId="urn:microsoft.com/office/officeart/2016/7/layout/VerticalDownArrowProcess"/>
    <dgm:cxn modelId="{FC2E683F-463A-4C26-88DB-E325429916D7}" type="presParOf" srcId="{1B422BAB-F8FF-4BA4-9AA8-3AFADD83E823}" destId="{78E317AA-6864-4593-B9A5-BF674CAE1948}" srcOrd="4" destOrd="0" presId="urn:microsoft.com/office/officeart/2016/7/layout/VerticalDownArrowProcess"/>
    <dgm:cxn modelId="{B81E1045-1DF2-45C8-A798-6464A29C4007}" type="presParOf" srcId="{78E317AA-6864-4593-B9A5-BF674CAE1948}" destId="{B2E03904-150C-4AC1-A216-B14ACC21F6C9}" srcOrd="0" destOrd="0" presId="urn:microsoft.com/office/officeart/2016/7/layout/VerticalDownArrowProcess"/>
    <dgm:cxn modelId="{76F07D65-AD26-476A-90A6-99BDA8DC6866}" type="presParOf" srcId="{78E317AA-6864-4593-B9A5-BF674CAE1948}" destId="{697DD5D2-98FF-4838-A745-61C649E67D85}" srcOrd="1" destOrd="0" presId="urn:microsoft.com/office/officeart/2016/7/layout/VerticalDownArrowProcess"/>
    <dgm:cxn modelId="{BF181770-C8A3-412D-A4B6-D867723DF809}" type="presParOf" srcId="{78E317AA-6864-4593-B9A5-BF674CAE1948}" destId="{B7E51FFB-F116-460E-96BE-8BC7ECE783EB}" srcOrd="2" destOrd="0" presId="urn:microsoft.com/office/officeart/2016/7/layout/VerticalDownArrowProcess"/>
    <dgm:cxn modelId="{B2B219E5-4D77-4C8A-8840-2A69CA0C5E3E}" type="presParOf" srcId="{1B422BAB-F8FF-4BA4-9AA8-3AFADD83E823}" destId="{747067F6-5E6C-4162-9985-1189D83264CC}" srcOrd="5" destOrd="0" presId="urn:microsoft.com/office/officeart/2016/7/layout/VerticalDownArrowProcess"/>
    <dgm:cxn modelId="{F2954AFE-76AE-4AC5-80C1-B4F4DFB5058F}" type="presParOf" srcId="{1B422BAB-F8FF-4BA4-9AA8-3AFADD83E823}" destId="{B678F379-862E-4EB8-B3F3-659A612BD64F}" srcOrd="6" destOrd="0" presId="urn:microsoft.com/office/officeart/2016/7/layout/VerticalDownArrowProcess"/>
    <dgm:cxn modelId="{4895CB6F-E632-4D34-B3C9-4CD73BDB073C}" type="presParOf" srcId="{B678F379-862E-4EB8-B3F3-659A612BD64F}" destId="{0FC31A5D-7ACB-45D3-8759-C4199188EF23}" srcOrd="0" destOrd="0" presId="urn:microsoft.com/office/officeart/2016/7/layout/VerticalDownArrowProcess"/>
    <dgm:cxn modelId="{45A3DFD7-C5B9-4F4C-B390-E230C2DAD8DF}" type="presParOf" srcId="{B678F379-862E-4EB8-B3F3-659A612BD64F}" destId="{B8941918-367D-4257-A496-39FACEB75F81}" srcOrd="1" destOrd="0" presId="urn:microsoft.com/office/officeart/2016/7/layout/VerticalDownArrowProcess"/>
    <dgm:cxn modelId="{5EDFC542-5847-4092-A6F2-AD86135CA837}" type="presParOf" srcId="{B678F379-862E-4EB8-B3F3-659A612BD64F}" destId="{4B94E2C9-31EC-44F8-A0D2-E5A0F9E1EDC6}" srcOrd="2" destOrd="0" presId="urn:microsoft.com/office/officeart/2016/7/layout/VerticalDownArrow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22427F-133A-4F41-854B-C359240596F2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1E8222DE-1303-4FD8-990E-AA098058048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b="1" dirty="0"/>
            <a:t>Time               management             tool</a:t>
          </a:r>
        </a:p>
      </dgm:t>
    </dgm:pt>
    <dgm:pt modelId="{97978209-91D9-4DBD-8104-397B3F49EF52}" type="parTrans" cxnId="{98B689B7-12B5-4051-AB28-8084EF75FCF8}">
      <dgm:prSet/>
      <dgm:spPr/>
      <dgm:t>
        <a:bodyPr/>
        <a:lstStyle/>
        <a:p>
          <a:endParaRPr lang="en-US" sz="2200"/>
        </a:p>
      </dgm:t>
    </dgm:pt>
    <dgm:pt modelId="{B031E81E-C9AC-4112-A86D-808856F0E329}" type="sibTrans" cxnId="{98B689B7-12B5-4051-AB28-8084EF75FCF8}">
      <dgm:prSet/>
      <dgm:spPr/>
      <dgm:t>
        <a:bodyPr/>
        <a:lstStyle/>
        <a:p>
          <a:endParaRPr lang="en-US" sz="2200"/>
        </a:p>
      </dgm:t>
    </dgm:pt>
    <dgm:pt modelId="{2890CE7F-1E7B-4F6D-9AA6-79E4BDD960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b="1" dirty="0"/>
            <a:t>Things to discuss at another time will be tracked separately</a:t>
          </a:r>
        </a:p>
      </dgm:t>
    </dgm:pt>
    <dgm:pt modelId="{5E6F1D73-DCE0-4E4B-B70C-5C0CB227A84B}" type="parTrans" cxnId="{56D43018-B494-4C81-8D26-847D60556650}">
      <dgm:prSet/>
      <dgm:spPr/>
      <dgm:t>
        <a:bodyPr/>
        <a:lstStyle/>
        <a:p>
          <a:endParaRPr lang="en-US" sz="2200"/>
        </a:p>
      </dgm:t>
    </dgm:pt>
    <dgm:pt modelId="{09FD90A2-4F02-40EA-B504-2A9C93319252}" type="sibTrans" cxnId="{56D43018-B494-4C81-8D26-847D60556650}">
      <dgm:prSet/>
      <dgm:spPr/>
      <dgm:t>
        <a:bodyPr/>
        <a:lstStyle/>
        <a:p>
          <a:endParaRPr lang="en-US" sz="2200"/>
        </a:p>
      </dgm:t>
    </dgm:pt>
    <dgm:pt modelId="{FB873779-9575-41A2-A0CF-498D94562CA9}" type="pres">
      <dgm:prSet presAssocID="{AF22427F-133A-4F41-854B-C359240596F2}" presName="root" presStyleCnt="0">
        <dgm:presLayoutVars>
          <dgm:dir/>
          <dgm:resizeHandles val="exact"/>
        </dgm:presLayoutVars>
      </dgm:prSet>
      <dgm:spPr/>
    </dgm:pt>
    <dgm:pt modelId="{FB776BB3-C0D2-4597-9484-7C9770D9B518}" type="pres">
      <dgm:prSet presAssocID="{1E8222DE-1303-4FD8-990E-AA0980580482}" presName="compNode" presStyleCnt="0"/>
      <dgm:spPr/>
    </dgm:pt>
    <dgm:pt modelId="{E8C91341-3884-4333-9A7D-FE3E2057CDB2}" type="pres">
      <dgm:prSet presAssocID="{1E8222DE-1303-4FD8-990E-AA098058048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D83057F5-5505-4962-ABA3-F7A4816F7580}" type="pres">
      <dgm:prSet presAssocID="{1E8222DE-1303-4FD8-990E-AA0980580482}" presName="spaceRect" presStyleCnt="0"/>
      <dgm:spPr/>
    </dgm:pt>
    <dgm:pt modelId="{E77B2B5C-CF9B-4BB1-B411-0E2E7FEAE182}" type="pres">
      <dgm:prSet presAssocID="{1E8222DE-1303-4FD8-990E-AA0980580482}" presName="textRect" presStyleLbl="revTx" presStyleIdx="0" presStyleCnt="2">
        <dgm:presLayoutVars>
          <dgm:chMax val="1"/>
          <dgm:chPref val="1"/>
        </dgm:presLayoutVars>
      </dgm:prSet>
      <dgm:spPr/>
    </dgm:pt>
    <dgm:pt modelId="{BB1DACCB-AA0E-4AFE-9727-65182DA71CC1}" type="pres">
      <dgm:prSet presAssocID="{B031E81E-C9AC-4112-A86D-808856F0E329}" presName="sibTrans" presStyleCnt="0"/>
      <dgm:spPr/>
    </dgm:pt>
    <dgm:pt modelId="{B60CBFB1-B042-4071-958E-9AF3BD17EE65}" type="pres">
      <dgm:prSet presAssocID="{2890CE7F-1E7B-4F6D-9AA6-79E4BDD960AD}" presName="compNode" presStyleCnt="0"/>
      <dgm:spPr/>
    </dgm:pt>
    <dgm:pt modelId="{180DF1FE-1966-46A9-BCD8-ECE38A58B5B7}" type="pres">
      <dgm:prSet presAssocID="{2890CE7F-1E7B-4F6D-9AA6-79E4BDD960A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2B86089-4ED3-4D5A-8908-14D15DFF957C}" type="pres">
      <dgm:prSet presAssocID="{2890CE7F-1E7B-4F6D-9AA6-79E4BDD960AD}" presName="spaceRect" presStyleCnt="0"/>
      <dgm:spPr/>
    </dgm:pt>
    <dgm:pt modelId="{E3E9F0A9-1ECB-48D8-ACF5-B712F712F497}" type="pres">
      <dgm:prSet presAssocID="{2890CE7F-1E7B-4F6D-9AA6-79E4BDD960A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6D43018-B494-4C81-8D26-847D60556650}" srcId="{AF22427F-133A-4F41-854B-C359240596F2}" destId="{2890CE7F-1E7B-4F6D-9AA6-79E4BDD960AD}" srcOrd="1" destOrd="0" parTransId="{5E6F1D73-DCE0-4E4B-B70C-5C0CB227A84B}" sibTransId="{09FD90A2-4F02-40EA-B504-2A9C93319252}"/>
    <dgm:cxn modelId="{3248A420-4367-48A3-9BAA-3ED450E07B53}" type="presOf" srcId="{AF22427F-133A-4F41-854B-C359240596F2}" destId="{FB873779-9575-41A2-A0CF-498D94562CA9}" srcOrd="0" destOrd="0" presId="urn:microsoft.com/office/officeart/2018/2/layout/IconLabelList"/>
    <dgm:cxn modelId="{8F5BCFA7-ADCD-430A-94C8-C28E11487B0D}" type="presOf" srcId="{1E8222DE-1303-4FD8-990E-AA0980580482}" destId="{E77B2B5C-CF9B-4BB1-B411-0E2E7FEAE182}" srcOrd="0" destOrd="0" presId="urn:microsoft.com/office/officeart/2018/2/layout/IconLabelList"/>
    <dgm:cxn modelId="{98B689B7-12B5-4051-AB28-8084EF75FCF8}" srcId="{AF22427F-133A-4F41-854B-C359240596F2}" destId="{1E8222DE-1303-4FD8-990E-AA0980580482}" srcOrd="0" destOrd="0" parTransId="{97978209-91D9-4DBD-8104-397B3F49EF52}" sibTransId="{B031E81E-C9AC-4112-A86D-808856F0E329}"/>
    <dgm:cxn modelId="{B54B2CE4-44A6-478B-8998-DB3FB82404D2}" type="presOf" srcId="{2890CE7F-1E7B-4F6D-9AA6-79E4BDD960AD}" destId="{E3E9F0A9-1ECB-48D8-ACF5-B712F712F497}" srcOrd="0" destOrd="0" presId="urn:microsoft.com/office/officeart/2018/2/layout/IconLabelList"/>
    <dgm:cxn modelId="{9A2E54AE-D479-4FD4-964E-7E9EC557C604}" type="presParOf" srcId="{FB873779-9575-41A2-A0CF-498D94562CA9}" destId="{FB776BB3-C0D2-4597-9484-7C9770D9B518}" srcOrd="0" destOrd="0" presId="urn:microsoft.com/office/officeart/2018/2/layout/IconLabelList"/>
    <dgm:cxn modelId="{82F4447C-207C-4D68-8D4D-FDFCA4496922}" type="presParOf" srcId="{FB776BB3-C0D2-4597-9484-7C9770D9B518}" destId="{E8C91341-3884-4333-9A7D-FE3E2057CDB2}" srcOrd="0" destOrd="0" presId="urn:microsoft.com/office/officeart/2018/2/layout/IconLabelList"/>
    <dgm:cxn modelId="{4898500E-E469-4658-9B71-820516A84905}" type="presParOf" srcId="{FB776BB3-C0D2-4597-9484-7C9770D9B518}" destId="{D83057F5-5505-4962-ABA3-F7A4816F7580}" srcOrd="1" destOrd="0" presId="urn:microsoft.com/office/officeart/2018/2/layout/IconLabelList"/>
    <dgm:cxn modelId="{2529ECEC-92EA-4FAC-8740-F43A0B9B3486}" type="presParOf" srcId="{FB776BB3-C0D2-4597-9484-7C9770D9B518}" destId="{E77B2B5C-CF9B-4BB1-B411-0E2E7FEAE182}" srcOrd="2" destOrd="0" presId="urn:microsoft.com/office/officeart/2018/2/layout/IconLabelList"/>
    <dgm:cxn modelId="{8AA845E2-6EB8-4017-95D0-9413FBCED959}" type="presParOf" srcId="{FB873779-9575-41A2-A0CF-498D94562CA9}" destId="{BB1DACCB-AA0E-4AFE-9727-65182DA71CC1}" srcOrd="1" destOrd="0" presId="urn:microsoft.com/office/officeart/2018/2/layout/IconLabelList"/>
    <dgm:cxn modelId="{CB691319-2C36-4932-93C1-46595E86218C}" type="presParOf" srcId="{FB873779-9575-41A2-A0CF-498D94562CA9}" destId="{B60CBFB1-B042-4071-958E-9AF3BD17EE65}" srcOrd="2" destOrd="0" presId="urn:microsoft.com/office/officeart/2018/2/layout/IconLabelList"/>
    <dgm:cxn modelId="{9C9C191A-81DC-487B-B58E-456F584ED8C4}" type="presParOf" srcId="{B60CBFB1-B042-4071-958E-9AF3BD17EE65}" destId="{180DF1FE-1966-46A9-BCD8-ECE38A58B5B7}" srcOrd="0" destOrd="0" presId="urn:microsoft.com/office/officeart/2018/2/layout/IconLabelList"/>
    <dgm:cxn modelId="{41F3C6A7-D1BF-4C4E-9082-0A3A592FAA36}" type="presParOf" srcId="{B60CBFB1-B042-4071-958E-9AF3BD17EE65}" destId="{92B86089-4ED3-4D5A-8908-14D15DFF957C}" srcOrd="1" destOrd="0" presId="urn:microsoft.com/office/officeart/2018/2/layout/IconLabelList"/>
    <dgm:cxn modelId="{73FCCB15-AD2C-4398-9065-C3EFF61EC0A7}" type="presParOf" srcId="{B60CBFB1-B042-4071-958E-9AF3BD17EE65}" destId="{E3E9F0A9-1ECB-48D8-ACF5-B712F712F49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BDB66-6E89-B149-AB12-DA1C930D2FC5}">
      <dsp:nvSpPr>
        <dsp:cNvPr id="0" name=""/>
        <dsp:cNvSpPr/>
      </dsp:nvSpPr>
      <dsp:spPr>
        <a:xfrm>
          <a:off x="566121" y="2233"/>
          <a:ext cx="4897747" cy="1074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US" sz="2800" kern="1200" dirty="0"/>
            <a:t>Recognize accomplishments</a:t>
          </a:r>
        </a:p>
      </dsp:txBody>
      <dsp:txXfrm>
        <a:off x="618572" y="54684"/>
        <a:ext cx="4792845" cy="969566"/>
      </dsp:txXfrm>
    </dsp:sp>
    <dsp:sp modelId="{EC3768CB-53D9-5D48-9B10-F3461D602C86}">
      <dsp:nvSpPr>
        <dsp:cNvPr id="0" name=""/>
        <dsp:cNvSpPr/>
      </dsp:nvSpPr>
      <dsp:spPr>
        <a:xfrm>
          <a:off x="566121" y="1130425"/>
          <a:ext cx="4900695" cy="1074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US" sz="2800" kern="1200" dirty="0"/>
            <a:t>Affirm continuing items </a:t>
          </a:r>
        </a:p>
      </dsp:txBody>
      <dsp:txXfrm>
        <a:off x="618572" y="1182876"/>
        <a:ext cx="4795793" cy="969566"/>
      </dsp:txXfrm>
    </dsp:sp>
    <dsp:sp modelId="{12036246-38D5-7249-82E5-34FD0666EAB3}">
      <dsp:nvSpPr>
        <dsp:cNvPr id="0" name=""/>
        <dsp:cNvSpPr/>
      </dsp:nvSpPr>
      <dsp:spPr>
        <a:xfrm>
          <a:off x="566121" y="2258617"/>
          <a:ext cx="4882353" cy="1074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US" sz="2800" kern="1200" dirty="0"/>
            <a:t>Get consensus on Council priorities for the coming year</a:t>
          </a:r>
        </a:p>
      </dsp:txBody>
      <dsp:txXfrm>
        <a:off x="618572" y="2311068"/>
        <a:ext cx="4777451" cy="969566"/>
      </dsp:txXfrm>
    </dsp:sp>
    <dsp:sp modelId="{3C66B24D-A6D4-E247-A92A-2F7B274DC53F}">
      <dsp:nvSpPr>
        <dsp:cNvPr id="0" name=""/>
        <dsp:cNvSpPr/>
      </dsp:nvSpPr>
      <dsp:spPr>
        <a:xfrm>
          <a:off x="566121" y="3386809"/>
          <a:ext cx="4933472" cy="1074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US" sz="2800" kern="1200" dirty="0"/>
            <a:t>Strengthen teamwork and governance</a:t>
          </a:r>
        </a:p>
      </dsp:txBody>
      <dsp:txXfrm>
        <a:off x="618572" y="3439260"/>
        <a:ext cx="4828570" cy="969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E6DBF-7220-42B8-BDAE-A444A9E32899}">
      <dsp:nvSpPr>
        <dsp:cNvPr id="0" name=""/>
        <dsp:cNvSpPr/>
      </dsp:nvSpPr>
      <dsp:spPr>
        <a:xfrm>
          <a:off x="2643" y="686004"/>
          <a:ext cx="2580297" cy="1032119"/>
        </a:xfrm>
        <a:prstGeom prst="chevron">
          <a:avLst/>
        </a:prstGeom>
        <a:solidFill>
          <a:srgbClr val="A5610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Welcome and Agenda Review</a:t>
          </a:r>
        </a:p>
      </dsp:txBody>
      <dsp:txXfrm>
        <a:off x="518703" y="686004"/>
        <a:ext cx="1548178" cy="1032119"/>
      </dsp:txXfrm>
    </dsp:sp>
    <dsp:sp modelId="{F21BC86B-99C9-4776-88A1-1BA282C978AF}">
      <dsp:nvSpPr>
        <dsp:cNvPr id="0" name=""/>
        <dsp:cNvSpPr/>
      </dsp:nvSpPr>
      <dsp:spPr>
        <a:xfrm>
          <a:off x="2325167" y="644988"/>
          <a:ext cx="2580297" cy="1032119"/>
        </a:xfrm>
        <a:prstGeom prst="chevron">
          <a:avLst/>
        </a:prstGeom>
        <a:solidFill>
          <a:srgbClr val="A5610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Annual Accomplishments</a:t>
          </a:r>
        </a:p>
      </dsp:txBody>
      <dsp:txXfrm>
        <a:off x="2841227" y="644988"/>
        <a:ext cx="1548178" cy="1032119"/>
      </dsp:txXfrm>
    </dsp:sp>
    <dsp:sp modelId="{B3BB473E-AA54-417E-BF66-9FCD989A3ACE}">
      <dsp:nvSpPr>
        <dsp:cNvPr id="0" name=""/>
        <dsp:cNvSpPr/>
      </dsp:nvSpPr>
      <dsp:spPr>
        <a:xfrm>
          <a:off x="4647435" y="644988"/>
          <a:ext cx="2580297" cy="1032119"/>
        </a:xfrm>
        <a:prstGeom prst="chevron">
          <a:avLst/>
        </a:prstGeom>
        <a:solidFill>
          <a:srgbClr val="A5610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Council Priorities for 2022-2023</a:t>
          </a:r>
        </a:p>
      </dsp:txBody>
      <dsp:txXfrm>
        <a:off x="5163495" y="644988"/>
        <a:ext cx="1548178" cy="1032119"/>
      </dsp:txXfrm>
    </dsp:sp>
    <dsp:sp modelId="{DCBB0653-8B74-4E10-A28D-ECAE17BCC122}">
      <dsp:nvSpPr>
        <dsp:cNvPr id="0" name=""/>
        <dsp:cNvSpPr/>
      </dsp:nvSpPr>
      <dsp:spPr>
        <a:xfrm>
          <a:off x="7007878" y="644988"/>
          <a:ext cx="2580297" cy="1032119"/>
        </a:xfrm>
        <a:prstGeom prst="chevron">
          <a:avLst/>
        </a:prstGeom>
        <a:solidFill>
          <a:srgbClr val="A5610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Governing Together</a:t>
          </a:r>
        </a:p>
      </dsp:txBody>
      <dsp:txXfrm>
        <a:off x="7523938" y="644988"/>
        <a:ext cx="1548178" cy="1032119"/>
      </dsp:txXfrm>
    </dsp:sp>
    <dsp:sp modelId="{BAE0E409-496F-4720-9EBA-C070E5AD5267}">
      <dsp:nvSpPr>
        <dsp:cNvPr id="0" name=""/>
        <dsp:cNvSpPr/>
      </dsp:nvSpPr>
      <dsp:spPr>
        <a:xfrm>
          <a:off x="9291971" y="644988"/>
          <a:ext cx="2580297" cy="1032119"/>
        </a:xfrm>
        <a:prstGeom prst="chevron">
          <a:avLst/>
        </a:prstGeom>
        <a:solidFill>
          <a:srgbClr val="A5610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Next Steps</a:t>
          </a:r>
        </a:p>
      </dsp:txBody>
      <dsp:txXfrm>
        <a:off x="9808031" y="644988"/>
        <a:ext cx="1548178" cy="1032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2CB35-A575-45BE-B611-2EBE36527F1E}">
      <dsp:nvSpPr>
        <dsp:cNvPr id="0" name=""/>
        <dsp:cNvSpPr/>
      </dsp:nvSpPr>
      <dsp:spPr>
        <a:xfrm>
          <a:off x="0" y="3545484"/>
          <a:ext cx="1280028" cy="775665"/>
        </a:xfrm>
        <a:prstGeom prst="rect">
          <a:avLst/>
        </a:prstGeom>
        <a:solidFill>
          <a:srgbClr val="A5610B"/>
        </a:solidFill>
        <a:ln w="25400" cap="flat" cmpd="sng" algn="ctr">
          <a:solidFill>
            <a:srgbClr val="572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036" tIns="113792" rIns="91036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Engage</a:t>
          </a:r>
        </a:p>
      </dsp:txBody>
      <dsp:txXfrm>
        <a:off x="0" y="3545484"/>
        <a:ext cx="1280028" cy="775665"/>
      </dsp:txXfrm>
    </dsp:sp>
    <dsp:sp modelId="{72D49AD4-916C-4B3D-80DE-EFC929AA07F6}">
      <dsp:nvSpPr>
        <dsp:cNvPr id="0" name=""/>
        <dsp:cNvSpPr/>
      </dsp:nvSpPr>
      <dsp:spPr>
        <a:xfrm>
          <a:off x="1280028" y="3545484"/>
          <a:ext cx="3840085" cy="775665"/>
        </a:xfrm>
        <a:prstGeom prst="rect">
          <a:avLst/>
        </a:prstGeom>
        <a:solidFill>
          <a:srgbClr val="A5610B">
            <a:alpha val="20000"/>
          </a:srgbClr>
        </a:solidFill>
        <a:ln w="25400" cap="flat" cmpd="sng" algn="ctr">
          <a:solidFill>
            <a:srgbClr val="A5610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5" tIns="203200" rIns="77895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Actively participate</a:t>
          </a:r>
        </a:p>
      </dsp:txBody>
      <dsp:txXfrm>
        <a:off x="1280028" y="3545484"/>
        <a:ext cx="3840085" cy="775665"/>
      </dsp:txXfrm>
    </dsp:sp>
    <dsp:sp modelId="{10037A07-2095-4CB2-8BA0-2472D1387CEE}">
      <dsp:nvSpPr>
        <dsp:cNvPr id="0" name=""/>
        <dsp:cNvSpPr/>
      </dsp:nvSpPr>
      <dsp:spPr>
        <a:xfrm rot="10800000">
          <a:off x="0" y="2364145"/>
          <a:ext cx="1280028" cy="119297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A5610B"/>
        </a:solidFill>
        <a:ln w="25400" cap="flat" cmpd="sng" algn="ctr">
          <a:solidFill>
            <a:srgbClr val="572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036" tIns="113792" rIns="91036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Listen</a:t>
          </a:r>
        </a:p>
      </dsp:txBody>
      <dsp:txXfrm rot="-10800000">
        <a:off x="0" y="2364145"/>
        <a:ext cx="1280028" cy="775432"/>
      </dsp:txXfrm>
    </dsp:sp>
    <dsp:sp modelId="{3701CC33-D278-4BB2-B20E-EAF63500329A}">
      <dsp:nvSpPr>
        <dsp:cNvPr id="0" name=""/>
        <dsp:cNvSpPr/>
      </dsp:nvSpPr>
      <dsp:spPr>
        <a:xfrm>
          <a:off x="1280028" y="2364145"/>
          <a:ext cx="3840085" cy="775432"/>
        </a:xfrm>
        <a:prstGeom prst="rect">
          <a:avLst/>
        </a:prstGeom>
        <a:solidFill>
          <a:srgbClr val="A5610B">
            <a:alpha val="20000"/>
          </a:srgbClr>
        </a:solidFill>
        <a:ln w="25400" cap="flat" cmpd="sng" algn="ctr">
          <a:solidFill>
            <a:srgbClr val="A5610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5" tIns="203200" rIns="77895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Seek to understand</a:t>
          </a:r>
        </a:p>
      </dsp:txBody>
      <dsp:txXfrm>
        <a:off x="1280028" y="2364145"/>
        <a:ext cx="3840085" cy="775432"/>
      </dsp:txXfrm>
    </dsp:sp>
    <dsp:sp modelId="{697DD5D2-98FF-4838-A745-61C649E67D85}">
      <dsp:nvSpPr>
        <dsp:cNvPr id="0" name=""/>
        <dsp:cNvSpPr/>
      </dsp:nvSpPr>
      <dsp:spPr>
        <a:xfrm rot="10800000">
          <a:off x="0" y="1182807"/>
          <a:ext cx="1280028" cy="119297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A5610B"/>
        </a:solidFill>
        <a:ln w="25400" cap="flat" cmpd="sng" algn="ctr">
          <a:solidFill>
            <a:srgbClr val="572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036" tIns="113792" rIns="91036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Consensus</a:t>
          </a:r>
        </a:p>
      </dsp:txBody>
      <dsp:txXfrm rot="-10800000">
        <a:off x="0" y="1182807"/>
        <a:ext cx="1280028" cy="775432"/>
      </dsp:txXfrm>
    </dsp:sp>
    <dsp:sp modelId="{B7E51FFB-F116-460E-96BE-8BC7ECE783EB}">
      <dsp:nvSpPr>
        <dsp:cNvPr id="0" name=""/>
        <dsp:cNvSpPr/>
      </dsp:nvSpPr>
      <dsp:spPr>
        <a:xfrm>
          <a:off x="1280028" y="1182807"/>
          <a:ext cx="3840085" cy="775432"/>
        </a:xfrm>
        <a:prstGeom prst="rect">
          <a:avLst/>
        </a:prstGeom>
        <a:solidFill>
          <a:srgbClr val="A5610B">
            <a:alpha val="20000"/>
          </a:srgbClr>
        </a:solidFill>
        <a:ln w="25400" cap="flat" cmpd="sng" algn="ctr">
          <a:solidFill>
            <a:srgbClr val="A5610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5" tIns="203200" rIns="77895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Seek consensus</a:t>
          </a:r>
        </a:p>
      </dsp:txBody>
      <dsp:txXfrm>
        <a:off x="1280028" y="1182807"/>
        <a:ext cx="3840085" cy="775432"/>
      </dsp:txXfrm>
    </dsp:sp>
    <dsp:sp modelId="{B8941918-367D-4257-A496-39FACEB75F81}">
      <dsp:nvSpPr>
        <dsp:cNvPr id="0" name=""/>
        <dsp:cNvSpPr/>
      </dsp:nvSpPr>
      <dsp:spPr>
        <a:xfrm rot="10800000">
          <a:off x="0" y="1469"/>
          <a:ext cx="1280028" cy="119297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A5610B"/>
        </a:solidFill>
        <a:ln w="25400" cap="flat" cmpd="sng" algn="ctr">
          <a:solidFill>
            <a:srgbClr val="572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036" tIns="113792" rIns="91036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Respect</a:t>
          </a:r>
        </a:p>
      </dsp:txBody>
      <dsp:txXfrm rot="-10800000">
        <a:off x="0" y="1469"/>
        <a:ext cx="1280028" cy="775432"/>
      </dsp:txXfrm>
    </dsp:sp>
    <dsp:sp modelId="{4B94E2C9-31EC-44F8-A0D2-E5A0F9E1EDC6}">
      <dsp:nvSpPr>
        <dsp:cNvPr id="0" name=""/>
        <dsp:cNvSpPr/>
      </dsp:nvSpPr>
      <dsp:spPr>
        <a:xfrm>
          <a:off x="1280028" y="1469"/>
          <a:ext cx="3840085" cy="775432"/>
        </a:xfrm>
        <a:prstGeom prst="rect">
          <a:avLst/>
        </a:prstGeom>
        <a:solidFill>
          <a:srgbClr val="A5610B">
            <a:alpha val="20000"/>
          </a:srgbClr>
        </a:solidFill>
        <a:ln w="25400" cap="flat" cmpd="sng" algn="ctr">
          <a:solidFill>
            <a:srgbClr val="A5610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5" tIns="203200" rIns="77895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Respect differences</a:t>
          </a:r>
        </a:p>
      </dsp:txBody>
      <dsp:txXfrm>
        <a:off x="1280028" y="1469"/>
        <a:ext cx="3840085" cy="775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91341-3884-4333-9A7D-FE3E2057CDB2}">
      <dsp:nvSpPr>
        <dsp:cNvPr id="0" name=""/>
        <dsp:cNvSpPr/>
      </dsp:nvSpPr>
      <dsp:spPr>
        <a:xfrm>
          <a:off x="741930" y="567530"/>
          <a:ext cx="1093500" cy="1093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7B2B5C-CF9B-4BB1-B411-0E2E7FEAE182}">
      <dsp:nvSpPr>
        <dsp:cNvPr id="0" name=""/>
        <dsp:cNvSpPr/>
      </dsp:nvSpPr>
      <dsp:spPr>
        <a:xfrm>
          <a:off x="73680" y="2036758"/>
          <a:ext cx="24300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Time               management             tool</a:t>
          </a:r>
        </a:p>
      </dsp:txBody>
      <dsp:txXfrm>
        <a:off x="73680" y="2036758"/>
        <a:ext cx="2430000" cy="1035000"/>
      </dsp:txXfrm>
    </dsp:sp>
    <dsp:sp modelId="{180DF1FE-1966-46A9-BCD8-ECE38A58B5B7}">
      <dsp:nvSpPr>
        <dsp:cNvPr id="0" name=""/>
        <dsp:cNvSpPr/>
      </dsp:nvSpPr>
      <dsp:spPr>
        <a:xfrm>
          <a:off x="3597181" y="567530"/>
          <a:ext cx="1093500" cy="1093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E9F0A9-1ECB-48D8-ACF5-B712F712F497}">
      <dsp:nvSpPr>
        <dsp:cNvPr id="0" name=""/>
        <dsp:cNvSpPr/>
      </dsp:nvSpPr>
      <dsp:spPr>
        <a:xfrm>
          <a:off x="2928931" y="2036758"/>
          <a:ext cx="24300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Things to discuss at another time will be tracked separately</a:t>
          </a:r>
        </a:p>
      </dsp:txBody>
      <dsp:txXfrm>
        <a:off x="2928931" y="2036758"/>
        <a:ext cx="2430000" cy="103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1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2F3848A3-F30F-44C3-8481-1829CDB1173F}" type="datetimeFigureOut">
              <a:rPr lang="en-US" smtClean="0"/>
              <a:pPr/>
              <a:t>4/5/22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29781BBF-FDFA-488A-B80C-1C6DB0C999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34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1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F37425B-1210-4BA1-9DFA-4A2035B3AE44}" type="datetimeFigureOut">
              <a:rPr lang="en-US" smtClean="0"/>
              <a:t>4/5/22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61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E340710-E11E-49AF-B8CA-DC3766A36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6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91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Mention Town Center public uses priority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8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each council member for their top priorities.</a:t>
            </a: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these the right mix of priorities?</a:t>
            </a:r>
            <a:endParaRPr lang="en-US" sz="1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each item – ask for comments and what success would look like a year from now?</a:t>
            </a:r>
            <a:endParaRPr lang="en-US" sz="1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Anything missing? </a:t>
            </a:r>
            <a:endParaRPr lang="en-US" sz="1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top priorities for the coming year (ask for each Councilmember’s top priority)</a:t>
            </a:r>
            <a:endParaRPr lang="en-US" sz="1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Seek agreement on the top priorities (with any proposed modifications)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30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36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most enjoy about being on the City Council? 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define the role of a Councilmember? How do you define the role of staff?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05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Refresher… </a:t>
            </a:r>
          </a:p>
          <a:p>
            <a:r>
              <a:rPr lang="en-US" dirty="0"/>
              <a:t>Refer to ILG Article – what stands out to you as either valuable or desired?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0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89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15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norms as a best practice for setting Council up for success.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03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Behavioral Norms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48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we shift from a Pandemic world back to in-person meetings, let’s take the opportunity to review meeting procedures and governance best practices.  </a:t>
            </a:r>
          </a:p>
          <a:p>
            <a:pPr marL="2857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ASK:  W</a:t>
            </a:r>
            <a:r>
              <a:rPr lang="en-US" sz="1800" i="1" dirty="0"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 procedures or general practices work well; what gets in the way of effective meetings?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 agreement on procedural norms that can be embraced by Council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2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8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 any action items and next steps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 that MP will send out a summary report of the session.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19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 for closing comments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40710-E11E-49AF-B8CA-DC3766A36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98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63675" y="923925"/>
            <a:ext cx="8215313" cy="462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40710-E11E-49AF-B8CA-DC3766A36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4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63675" y="923925"/>
            <a:ext cx="8215313" cy="462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5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3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3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40710-E11E-49AF-B8CA-DC3766A36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62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>
              <a:spcBef>
                <a:spcPts val="0"/>
              </a:spcBef>
              <a:spcAft>
                <a:spcPts val="0"/>
              </a:spcAft>
              <a:buFont typeface="Palatino Linotype" panose="02040502050505030304" pitchFamily="18" charset="0"/>
              <a:buNone/>
            </a:pPr>
            <a:r>
              <a:rPr lang="en-US" sz="1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City Manager provides brief update on priorities from last year. Notes ongoing items. Describes the operating environment anomalies of the past year.</a:t>
            </a:r>
          </a:p>
          <a:p>
            <a:pPr marL="457200" marR="0" lvl="1" indent="0" algn="l">
              <a:spcBef>
                <a:spcPts val="0"/>
              </a:spcBef>
              <a:spcAft>
                <a:spcPts val="0"/>
              </a:spcAft>
              <a:buFont typeface="Palatino Linotype" panose="02040502050505030304" pitchFamily="18" charset="0"/>
              <a:buNone/>
            </a:pPr>
            <a:endParaRPr lang="en-US" sz="1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>
              <a:spcBef>
                <a:spcPts val="0"/>
              </a:spcBef>
              <a:spcAft>
                <a:spcPts val="0"/>
              </a:spcAft>
              <a:buFont typeface="Palatino Linotype" panose="02040502050505030304" pitchFamily="18" charset="0"/>
              <a:buNone/>
            </a:pPr>
            <a:r>
              <a:rPr lang="en-US" sz="1100" dirty="0">
                <a:effectLst/>
                <a:highlight>
                  <a:srgbClr val="FFFF00"/>
                </a:highligh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 what they are most proud of and what contributed to the successful outcomes.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6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40710-E11E-49AF-B8CA-DC3766A36DF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9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3"/>
            <a:ext cx="12192000" cy="1470025"/>
          </a:xfrm>
          <a:solidFill>
            <a:schemeClr val="accent3">
              <a:lumMod val="50000"/>
            </a:schemeClr>
          </a:solidFill>
          <a:effectLst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5200" y="3886200"/>
            <a:ext cx="5791200" cy="2362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0" y="6356353"/>
            <a:ext cx="914400" cy="365125"/>
          </a:xfrm>
        </p:spPr>
        <p:txBody>
          <a:bodyPr/>
          <a:lstStyle>
            <a:lvl1pPr algn="ctr">
              <a:defRPr/>
            </a:lvl1pPr>
          </a:lstStyle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P logo-proces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550408"/>
            <a:ext cx="3022600" cy="130759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3124201"/>
            <a:ext cx="12192000" cy="369332"/>
          </a:xfrm>
          <a:prstGeom prst="rect">
            <a:avLst/>
          </a:prstGeom>
          <a:solidFill>
            <a:srgbClr val="56AC49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50EA-C85D-49B8-9ACB-F76C71A7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209F7-9B38-41D4-A171-A2D5BC2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8F5E8-99E8-4419-96F4-C5C60C31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DEAF-D066-4683-92F3-B02ED7605466}" type="datetimeFigureOut">
              <a:rPr lang="en-US" smtClean="0"/>
              <a:t>4/5/22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A9CF-AE49-4403-91F4-F5FA236F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F6855-0710-4D40-974A-D01A705F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00B-E7F4-474B-B1E7-9E97609B7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1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8A45-C268-430F-8C33-EE4C1A18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FFD29-E771-441A-8AD8-7915D1D5E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B7F3B-DBA0-4D53-A447-8F9DAC274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DD81C-11C0-4807-AE0B-C1D9440C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DEAF-D066-4683-92F3-B02ED7605466}" type="datetimeFigureOut">
              <a:rPr lang="en-US" smtClean="0"/>
              <a:t>4/5/22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48686-81E0-4635-8602-90637DF7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9DF28-6F32-4750-A853-16657D36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00B-E7F4-474B-B1E7-9E97609B7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1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E6CF-04BD-4EC9-AD75-CEE408A07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23C65-18D2-46E7-B4E7-9F01262F6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10ED7-F691-43DE-9BE7-7438D80A7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9E6D7-C39E-4E38-91B7-E612AE6DA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7584A-62E6-4E28-B822-72990ECFD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6FCD7-3154-49FA-97F7-F3E5066F1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DEAF-D066-4683-92F3-B02ED7605466}" type="datetimeFigureOut">
              <a:rPr lang="en-US" smtClean="0"/>
              <a:t>4/5/22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14CF51-4529-4CDB-ABE2-439CDC0B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B314E-4725-4993-AE3A-543F7CBD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00B-E7F4-474B-B1E7-9E97609B7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36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AF02-2BB0-4113-BCB7-5596284F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7DEFA-8351-4D72-BBD3-0EC9B465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DEAF-D066-4683-92F3-B02ED7605466}" type="datetimeFigureOut">
              <a:rPr lang="en-US" smtClean="0"/>
              <a:t>4/5/22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C702C-3D27-46F0-A651-D4ABEB9F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B4DCE-98EB-41DC-9420-B8689831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00B-E7F4-474B-B1E7-9E97609B7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6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A8EF88-ED55-4822-B0F2-85A6D1D2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DEAF-D066-4683-92F3-B02ED7605466}" type="datetimeFigureOut">
              <a:rPr lang="en-US" smtClean="0"/>
              <a:t>4/5/22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AA912-9D36-45E9-8E01-23231031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79230-8388-41E6-9312-F986FCFF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00B-E7F4-474B-B1E7-9E97609B7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73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9B9C-D2F0-4F95-9A38-F8259F4A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FD117-6A73-4CB9-A861-1B2ABB58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52958-5BE8-47E4-B07E-ED9FC7FE7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EF881-C186-40B4-BFD2-D667D7EA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DEAF-D066-4683-92F3-B02ED7605466}" type="datetimeFigureOut">
              <a:rPr lang="en-US" smtClean="0"/>
              <a:t>4/5/22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1F5F5-C050-45BB-B5FC-825D2189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45361-142A-453E-BB4B-49445429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00B-E7F4-474B-B1E7-9E97609B7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18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A094-C7C2-41F9-B314-7FB303BB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FBB627-EF06-4215-82EA-22C2EC33B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74C5F-A0FC-4A6D-B763-9C16D6A61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BC41D-06D3-4EC4-B0BF-F041C357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DEAF-D066-4683-92F3-B02ED7605466}" type="datetimeFigureOut">
              <a:rPr lang="en-US" smtClean="0"/>
              <a:t>4/5/22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908F4-A305-4849-8736-26ED7F04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0E69E-890C-406D-BFAA-C59E488F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00B-E7F4-474B-B1E7-9E97609B7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1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9256-0190-47AE-9274-8A88E16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D1266-1C36-41BB-B470-0DE9DFC23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E9AEF-E766-405C-BBF9-F75DCB13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DEAF-D066-4683-92F3-B02ED7605466}" type="datetimeFigureOut">
              <a:rPr lang="en-US" smtClean="0"/>
              <a:t>4/5/22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1B768-631E-4152-A204-6E9EC848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816A4-6504-4670-BF10-D7AF3555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00B-E7F4-474B-B1E7-9E97609B7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37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36E57-EE3A-46A8-B2A9-9ECB05B5C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315B6-078A-453C-9617-79A0A429E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03F5F-5B63-4625-98A6-234B624B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DEAF-D066-4683-92F3-B02ED7605466}" type="datetimeFigureOut">
              <a:rPr lang="en-US" smtClean="0"/>
              <a:t>4/5/22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2C6FC-8F19-4E4C-974A-46970D5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08F1F-4A66-4046-823C-1BDBB1CF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00B-E7F4-474B-B1E7-9E97609B7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63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3"/>
            <a:ext cx="12192000" cy="1470025"/>
          </a:xfrm>
          <a:solidFill>
            <a:schemeClr val="accent4">
              <a:lumMod val="50000"/>
            </a:schemeClr>
          </a:solidFill>
          <a:effectLst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5200" y="3886200"/>
            <a:ext cx="5791200" cy="2362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0" y="6356353"/>
            <a:ext cx="914400" cy="365125"/>
          </a:xfrm>
        </p:spPr>
        <p:txBody>
          <a:bodyPr/>
          <a:lstStyle>
            <a:lvl1pPr algn="ctr">
              <a:defRPr/>
            </a:lvl1pPr>
          </a:lstStyle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P logo-proces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550408"/>
            <a:ext cx="3022600" cy="130759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3124201"/>
            <a:ext cx="12192000" cy="369332"/>
          </a:xfrm>
          <a:prstGeom prst="rect">
            <a:avLst/>
          </a:prstGeom>
          <a:solidFill>
            <a:srgbClr val="56AC49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86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6638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38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6638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8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41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6705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32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40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3"/>
            <a:ext cx="12192000" cy="1470025"/>
          </a:xfrm>
          <a:solidFill>
            <a:srgbClr val="0F7CA7"/>
          </a:solidFill>
          <a:effectLst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5200" y="3886200"/>
            <a:ext cx="5791200" cy="2362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0" y="6356353"/>
            <a:ext cx="914400" cy="365125"/>
          </a:xfrm>
        </p:spPr>
        <p:txBody>
          <a:bodyPr/>
          <a:lstStyle>
            <a:lvl1pPr algn="ctr">
              <a:defRPr/>
            </a:lvl1pPr>
          </a:lstStyle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P logo-proces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550408"/>
            <a:ext cx="3022600" cy="130759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3124201"/>
            <a:ext cx="12192000" cy="369332"/>
          </a:xfrm>
          <a:prstGeom prst="rect">
            <a:avLst/>
          </a:prstGeom>
          <a:solidFill>
            <a:srgbClr val="56AC49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0756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F7CA7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01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6638"/>
          </a:xfrm>
          <a:solidFill>
            <a:srgbClr val="0F7CA7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13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6638"/>
          </a:xfrm>
          <a:solidFill>
            <a:srgbClr val="0F7CA7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1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6638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00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6705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50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7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6638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solidFill>
            <a:schemeClr val="accent3">
              <a:lumMod val="5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6705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7AAC-D0EC-4A92-AAC8-7F9046FB7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8C1D1-ECBC-45E5-9822-D4874D24B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0CA6C-238F-4E2B-84BB-C37281CF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DEAF-D066-4683-92F3-B02ED7605466}" type="datetimeFigureOut">
              <a:rPr lang="en-US" smtClean="0"/>
              <a:t>4/5/22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1BE9F-A3C8-4B84-8DCC-75B4C4DF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C6B41-E815-4D91-A010-EC415185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00B-E7F4-474B-B1E7-9E97609B7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0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A8B0D-EA27-4790-8BD8-8218A373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78E6C-B112-45CA-9957-1060BEA37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8557A-7ED3-43C5-93E4-5DC18DAC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DEAF-D066-4683-92F3-B02ED7605466}" type="datetimeFigureOut">
              <a:rPr lang="en-US" smtClean="0"/>
              <a:t>4/5/22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75093-07C7-4CE3-B1BF-884882A5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D829B-CE6B-4278-AB6B-08CF2C67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00B-E7F4-474B-B1E7-9E97609B7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0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001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P logo-process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128004"/>
            <a:ext cx="1549400" cy="653796"/>
          </a:xfrm>
          <a:prstGeom prst="rect">
            <a:avLst/>
          </a:prstGeom>
        </p:spPr>
      </p:pic>
      <p:pic>
        <p:nvPicPr>
          <p:cNvPr id="7" name="Picture 6" descr="A picture containing text, yellow, soup&#10;&#10;Description automatically generated">
            <a:extLst>
              <a:ext uri="{FF2B5EF4-FFF2-40B4-BE49-F238E27FC236}">
                <a16:creationId xmlns:a16="http://schemas.microsoft.com/office/drawing/2014/main" id="{038170C6-C2E1-6748-A88F-EAF2A84F2A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756" y="5982406"/>
            <a:ext cx="799394" cy="799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F7CA7"/>
        </a:buClr>
        <a:buSzPct val="12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6AC49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8E00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98B6F-9A9C-423C-8CCF-5E77E0DD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EFE89-5EF9-4FED-8352-DB9AC7B18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8E120-C701-485C-8465-D0637105B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6DEAF-D066-4683-92F3-B02ED7605466}" type="datetimeFigureOut">
              <a:rPr lang="en-US" smtClean="0"/>
              <a:t>4/5/22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EB1AB-897D-4BD1-89B3-6AAF62AC5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83CBA-6E96-4D0A-AA9A-B7BFC275D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6600B-E7F4-474B-B1E7-9E97609B7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3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001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P logo-process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128004"/>
            <a:ext cx="1549400" cy="653796"/>
          </a:xfrm>
          <a:prstGeom prst="rect">
            <a:avLst/>
          </a:prstGeom>
        </p:spPr>
      </p:pic>
      <p:pic>
        <p:nvPicPr>
          <p:cNvPr id="5" name="Picture 4" descr="A picture containing text, yellow, soup&#10;&#10;Description automatically generated">
            <a:extLst>
              <a:ext uri="{FF2B5EF4-FFF2-40B4-BE49-F238E27FC236}">
                <a16:creationId xmlns:a16="http://schemas.microsoft.com/office/drawing/2014/main" id="{C5A0D0B7-29C2-7F48-A778-695AC5AD500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756" y="5982406"/>
            <a:ext cx="799394" cy="79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5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F7CA7"/>
        </a:buClr>
        <a:buSzPct val="12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6AC49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8E00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  <a:solidFill>
            <a:srgbClr val="0F7CA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001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2B2A-FB37-4B84-A5B7-C17FBE495E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P logo-process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128004"/>
            <a:ext cx="1549400" cy="653796"/>
          </a:xfrm>
          <a:prstGeom prst="rect">
            <a:avLst/>
          </a:prstGeom>
        </p:spPr>
      </p:pic>
      <p:pic>
        <p:nvPicPr>
          <p:cNvPr id="5" name="Picture 4" descr="A picture containing text, yellow, soup&#10;&#10;Description automatically generated">
            <a:extLst>
              <a:ext uri="{FF2B5EF4-FFF2-40B4-BE49-F238E27FC236}">
                <a16:creationId xmlns:a16="http://schemas.microsoft.com/office/drawing/2014/main" id="{C5A0D0B7-29C2-7F48-A778-695AC5AD500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756" y="5982406"/>
            <a:ext cx="799394" cy="79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3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F7CA7"/>
        </a:buClr>
        <a:buSzPct val="12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6AC49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8E00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blog/training-development/how-have-better-relationship-management-life-1249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hyperlink" Target="https://creativecommons.org/licenses/by-nc-sa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en/people-hand-male-handshake-man-3238943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team-work-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theworldofrandomthings.blogspot.com/2017/10/self-reflection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gonzalez@managementpartners.com" TargetMode="External"/><Relationship Id="rId2" Type="http://schemas.openxmlformats.org/officeDocument/2006/relationships/hyperlink" Target="mailto:nhetrick@managementpartners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png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Town of Atherton</a:t>
            </a:r>
            <a:br>
              <a:rPr lang="en-US" sz="4000" b="1" dirty="0"/>
            </a:br>
            <a:r>
              <a:rPr lang="en-US" sz="4000" b="1" dirty="0"/>
              <a:t>City Council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71900"/>
            <a:ext cx="12192000" cy="17825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/>
              <a:t>April 5, 2022</a:t>
            </a:r>
          </a:p>
          <a:p>
            <a:r>
              <a:rPr lang="en-US" sz="2400" dirty="0"/>
              <a:t>1:00 pm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Facilitators: Nancy Hetrick and Magda Gonzalez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8800" y="4547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text, yellow, soup&#10;&#10;Description automatically generated">
            <a:extLst>
              <a:ext uri="{FF2B5EF4-FFF2-40B4-BE49-F238E27FC236}">
                <a16:creationId xmlns:a16="http://schemas.microsoft.com/office/drawing/2014/main" id="{B5B403A7-0EEE-DE4E-AB56-74654D62B7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043803"/>
            <a:ext cx="1769282" cy="176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63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0082-B354-9C42-A360-880ECCBB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Council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BC8E-6434-F245-A86B-2D6200A21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143000"/>
            <a:ext cx="10972800" cy="5054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/>
              <a:t>Goal A: Maintain Fiscal Responsibility – </a:t>
            </a:r>
            <a:r>
              <a:rPr lang="en-US" sz="1900" i="1" dirty="0"/>
              <a:t>Maintain a balanced budget with adequate reserves; increase and maintain transparency </a:t>
            </a:r>
            <a:endParaRPr lang="en-US" sz="1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/>
              <a:t>Goal B: Preserve Small Town Character and Quality of Life – </a:t>
            </a:r>
            <a:r>
              <a:rPr lang="en-US" sz="1900" i="1" dirty="0"/>
              <a:t>Maintain focus to identify initiatives to mitigate impacts of regional growth </a:t>
            </a:r>
            <a:endParaRPr lang="en-US" sz="1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/>
              <a:t>Goal C: Create a Town Center/Library </a:t>
            </a:r>
            <a:r>
              <a:rPr lang="en-US" sz="1900" i="1" dirty="0"/>
              <a:t>– Ensure development of Town Center/Library is informed by outreach </a:t>
            </a:r>
            <a:endParaRPr lang="en-US" sz="1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/>
              <a:t>Goal D: Manage Circulation and Improve Safety </a:t>
            </a:r>
            <a:r>
              <a:rPr lang="en-US" sz="1900" i="1" dirty="0"/>
              <a:t>– Provide stewardship and leadership to maintain mobility and improve accessibility and safety for bicycles and pedestrians </a:t>
            </a:r>
            <a:endParaRPr lang="en-US" sz="1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/>
              <a:t>Goal E: Strengthen Community Engagement and Transparency </a:t>
            </a:r>
            <a:r>
              <a:rPr lang="en-US" sz="1900" i="1" dirty="0"/>
              <a:t>– Pursue opportunities for increased engagement and public outreach </a:t>
            </a:r>
            <a:endParaRPr lang="en-US" sz="1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/>
              <a:t>Goal F: Be a Forward-Thinking, Well-Managed, Well-Planned City </a:t>
            </a:r>
            <a:r>
              <a:rPr lang="en-US" sz="1900" i="1" dirty="0"/>
              <a:t>– Increase and maintain fiscal transparency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/>
              <a:t>Goal G: Emergency Preparedness – Be Prepared – </a:t>
            </a:r>
            <a:r>
              <a:rPr lang="en-US" sz="1900" i="1" dirty="0"/>
              <a:t>Partner with key stakeholders and empower residents to prepare for major emergencies</a:t>
            </a:r>
            <a:endParaRPr lang="en-US" sz="1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4AA8A-CB81-E54B-ABFC-035CBC9F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AF34-E2F5-8740-A753-EEFEA095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Identified During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C055-F566-7B41-BD17-3B9F7375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Complete Civic Center; Plan for opening and public uses</a:t>
            </a:r>
            <a:endParaRPr lang="en-US" dirty="0"/>
          </a:p>
          <a:p>
            <a:r>
              <a:rPr lang="en-US" dirty="0"/>
              <a:t>Pay off/refinance debt</a:t>
            </a:r>
          </a:p>
          <a:p>
            <a:r>
              <a:rPr lang="en-US" dirty="0"/>
              <a:t>Address pension and OPEB planning</a:t>
            </a:r>
          </a:p>
          <a:p>
            <a:r>
              <a:rPr lang="en-US" dirty="0"/>
              <a:t>Public Safety (address burglaries; ADAPT program)</a:t>
            </a:r>
          </a:p>
          <a:p>
            <a:r>
              <a:rPr lang="en-US" dirty="0"/>
              <a:t>Traffic mitigation </a:t>
            </a:r>
          </a:p>
          <a:p>
            <a:r>
              <a:rPr lang="en-US" dirty="0"/>
              <a:t>Bike/Pedestrian Master Plan implementation</a:t>
            </a:r>
          </a:p>
          <a:p>
            <a:r>
              <a:rPr lang="en-US" dirty="0"/>
              <a:t>Infrastructure in the Park</a:t>
            </a:r>
          </a:p>
          <a:p>
            <a:r>
              <a:rPr lang="en-US" dirty="0"/>
              <a:t>Housing element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72D99-DF51-3E42-B360-02C349D8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0082-B354-9C42-A360-880ECCBB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Maintain Fiscal Responsibility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BC8E-6434-F245-A86B-2D6200A21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0068"/>
            <a:ext cx="10972800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/>
              <a:t>Goal A: Maintain Fiscal Responsibility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/>
              <a:t>– </a:t>
            </a:r>
            <a:r>
              <a:rPr lang="en-US" sz="2800" i="1" dirty="0"/>
              <a:t>Maintain a balanced budget with adequate reserves; increase and maintain transparency.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Continuing items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Develop a savings plan for maintenance of future facilities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C00000"/>
                </a:solidFill>
              </a:rPr>
              <a:t>Monitor OPEB and PERS costs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C00000"/>
                </a:solidFill>
              </a:rPr>
              <a:t>Pay off/refinance debts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i="1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4AA8A-CB81-E54B-ABFC-035CBC9F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7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0082-B354-9C42-A360-880ECCBB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Preserve Small Town Character </a:t>
            </a:r>
            <a:br>
              <a:rPr lang="en-US" b="1" dirty="0"/>
            </a:br>
            <a:r>
              <a:rPr lang="en-US" b="1" dirty="0"/>
              <a:t>and Quality of Life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BC8E-6434-F245-A86B-2D6200A21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02" y="1194872"/>
            <a:ext cx="11159067" cy="5520265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Goal B: Preserve Small Town Character and Quality of Life – </a:t>
            </a:r>
            <a:r>
              <a:rPr lang="en-US" i="1" dirty="0"/>
              <a:t>Maintain focus to identify initiatives to mitigate impacts of regional growth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400" i="1" dirty="0"/>
              <a:t>Continuing Items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2800" i="1" dirty="0">
                <a:solidFill>
                  <a:srgbClr val="C00000"/>
                </a:solidFill>
              </a:rPr>
              <a:t>Maintain a proactive Police Department with strong focus on traffic safety and enforcement 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2800" i="1" dirty="0">
                <a:solidFill>
                  <a:srgbClr val="C00000"/>
                </a:solidFill>
              </a:rPr>
              <a:t>Implement Park Master Plan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sz="2800" dirty="0"/>
              <a:t>Update the Town’s General Plan (Housing Element)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sz="2800" dirty="0"/>
              <a:t>Stay abreast of regional projects that may impact the Town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sz="2800" dirty="0"/>
              <a:t>Implement Drainage Master Plan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sz="2800" dirty="0"/>
              <a:t>Leverage license plate reader technology for betterment of public safety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400" i="1" dirty="0">
                <a:solidFill>
                  <a:srgbClr val="C00000"/>
                </a:solidFill>
              </a:rPr>
              <a:t>New Items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2800" i="1" dirty="0">
                <a:solidFill>
                  <a:srgbClr val="C00000"/>
                </a:solidFill>
              </a:rPr>
              <a:t>Monitor SB 9 – the California HOME Act C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2800" i="1" dirty="0">
                <a:solidFill>
                  <a:srgbClr val="C00000"/>
                </a:solidFill>
              </a:rPr>
              <a:t>Complete Housing Element</a:t>
            </a:r>
            <a:endParaRPr lang="en-US" sz="28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2800" i="1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i="1" dirty="0"/>
          </a:p>
          <a:p>
            <a:pPr lvl="1"/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4AA8A-CB81-E54B-ABFC-035CBC9F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2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0082-B354-9C42-A360-880ECCBB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Create a Town Center/Library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BC8E-6434-F245-A86B-2D6200A21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574806"/>
            <a:ext cx="11446934" cy="477520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/>
              <a:t>Goal C: Create a Town Center/Library </a:t>
            </a:r>
            <a:r>
              <a:rPr lang="en-US" sz="3000" i="1" dirty="0"/>
              <a:t>– Ensure development of Town Center/Library is informed by outreach </a:t>
            </a:r>
            <a:endParaRPr lang="en-US" sz="3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i="1" dirty="0"/>
              <a:t>Continuing Items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600" i="1" dirty="0">
                <a:solidFill>
                  <a:srgbClr val="C00000"/>
                </a:solidFill>
              </a:rPr>
              <a:t>Complete the Town Center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600" i="1" dirty="0">
                <a:solidFill>
                  <a:srgbClr val="C00000"/>
                </a:solidFill>
              </a:rPr>
              <a:t>Plan for Town Center opening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600" i="1" dirty="0">
                <a:solidFill>
                  <a:srgbClr val="C00000"/>
                </a:solidFill>
              </a:rPr>
              <a:t>Determine public uses of Town Center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Identify expenditure priorities for library funds</a:t>
            </a:r>
            <a:endParaRPr lang="en-US" sz="2600" i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i="1" dirty="0">
                <a:solidFill>
                  <a:srgbClr val="C00000"/>
                </a:solidFill>
              </a:rPr>
              <a:t>New items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600" i="1" dirty="0"/>
              <a:t>Transition From ”Create Town Center/Library” to ”Develop and Implement Use Plan for the Town Center”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600" i="1" dirty="0"/>
              <a:t>Renovate the historic train station to become train museum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4AA8A-CB81-E54B-ABFC-035CBC9F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5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0082-B354-9C42-A360-880ECCBB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Manage Circulation and Improve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BC8E-6434-F245-A86B-2D6200A21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9333"/>
            <a:ext cx="11226800" cy="450426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/>
              <a:t>Goal D: Manage Circulation and Improve Safety </a:t>
            </a:r>
            <a:r>
              <a:rPr lang="en-US" sz="3000" i="1" dirty="0"/>
              <a:t>– Provide stewardship and leadership to maintain mobility and improve accessibility and safety for bicycles and pedestrians</a:t>
            </a:r>
            <a:endParaRPr lang="en-US" sz="3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Continuing Items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C00000"/>
                </a:solidFill>
              </a:rPr>
              <a:t>Implement Bike/Pedestrian Master Plan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Improve safety of Caltrain crossings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C00000"/>
                </a:solidFill>
              </a:rPr>
              <a:t>Implement traffic mitigation measures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4AA8A-CB81-E54B-ABFC-035CBC9F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96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0082-B354-9C42-A360-880ECCBB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Strengthen Community Engagement </a:t>
            </a:r>
            <a:br>
              <a:rPr lang="en-US" b="1" dirty="0"/>
            </a:br>
            <a:r>
              <a:rPr lang="en-US" b="1" dirty="0"/>
              <a:t>and Transparency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BC8E-6434-F245-A86B-2D6200A21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6267"/>
            <a:ext cx="10972800" cy="448733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/>
              <a:t>Goal E: Strengthen Community Engagement and Transparency </a:t>
            </a:r>
            <a:r>
              <a:rPr lang="en-US" sz="3000" i="1" dirty="0"/>
              <a:t>– Pursue opportunities for increased engagement and public outreach </a:t>
            </a:r>
            <a:endParaRPr lang="en-US" sz="3000" dirty="0"/>
          </a:p>
          <a:p>
            <a:pPr lvl="1"/>
            <a:r>
              <a:rPr lang="en-US" i="1" dirty="0"/>
              <a:t>Continuing items</a:t>
            </a:r>
          </a:p>
          <a:p>
            <a:pPr lvl="2"/>
            <a:r>
              <a:rPr lang="en-US" sz="2200" dirty="0"/>
              <a:t>Ho</a:t>
            </a:r>
            <a:r>
              <a:rPr lang="en-US" dirty="0"/>
              <a:t>ld community events that celebrate community involvement </a:t>
            </a:r>
          </a:p>
          <a:p>
            <a:pPr lvl="2"/>
            <a:r>
              <a:rPr lang="en-US" dirty="0"/>
              <a:t>Engage the public through meetings on a variety of topics (public safety, general plan, housing, etc.) </a:t>
            </a:r>
          </a:p>
          <a:p>
            <a:pPr lvl="2"/>
            <a:r>
              <a:rPr lang="en-US" dirty="0"/>
              <a:t>Enhance use of OpenGov Transparency Portal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C00000"/>
                </a:solidFill>
              </a:rPr>
              <a:t>New Items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C00000"/>
                </a:solidFill>
              </a:rPr>
              <a:t>Improve data gathering and reporting on police activity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4AA8A-CB81-E54B-ABFC-035CBC9F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14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0082-B354-9C42-A360-880ECCBB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Be a Forward-Thinking, Well-Managed, </a:t>
            </a:r>
            <a:br>
              <a:rPr lang="en-US" b="1" dirty="0"/>
            </a:br>
            <a:r>
              <a:rPr lang="en-US" b="1" dirty="0"/>
              <a:t>Well-Planned 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BC8E-6434-F245-A86B-2D6200A21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/>
              <a:t>Goal F: Be a Forward-Thinking, Well-Managed, Well-Planned City </a:t>
            </a:r>
            <a:r>
              <a:rPr lang="en-US" sz="3000" i="1" dirty="0"/>
              <a:t>– Increase and maintain fiscal transparency </a:t>
            </a:r>
            <a:endParaRPr lang="en-US" sz="3000" dirty="0"/>
          </a:p>
          <a:p>
            <a:pPr lvl="1"/>
            <a:r>
              <a:rPr lang="en-US" i="1" dirty="0"/>
              <a:t>Continuing Items</a:t>
            </a:r>
          </a:p>
          <a:p>
            <a:pPr lvl="2"/>
            <a:r>
              <a:rPr lang="en-US" dirty="0"/>
              <a:t>Enhance collaboration and partnerships with regional agencies</a:t>
            </a:r>
          </a:p>
          <a:p>
            <a:pPr lvl="2"/>
            <a:r>
              <a:rPr lang="en-US" dirty="0"/>
              <a:t>Environmental programs (e.g., Climate Action Plan, Reach Codes)</a:t>
            </a: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4AA8A-CB81-E54B-ABFC-035CBC9F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0082-B354-9C42-A360-880ECCBB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Emergency Preparedness – </a:t>
            </a:r>
            <a:br>
              <a:rPr lang="en-US" b="1" dirty="0"/>
            </a:br>
            <a:r>
              <a:rPr lang="en-US" b="1" dirty="0"/>
              <a:t>Be Prepared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BC8E-6434-F245-A86B-2D6200A21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/>
              <a:t>Goal G: Emergency Preparedness – Be Prepared</a:t>
            </a:r>
            <a:br>
              <a:rPr lang="en-US" sz="3000" b="1" dirty="0"/>
            </a:br>
            <a:r>
              <a:rPr lang="en-US" sz="3000" i="1" dirty="0"/>
              <a:t>Partner with stakeholders and empower residents to prepare for major emergencies</a:t>
            </a:r>
            <a:endParaRPr lang="en-US" sz="3000" dirty="0"/>
          </a:p>
          <a:p>
            <a:pPr lvl="1"/>
            <a:r>
              <a:rPr lang="en-US" i="1" dirty="0"/>
              <a:t>Continuing Items</a:t>
            </a:r>
          </a:p>
          <a:p>
            <a:pPr lvl="2"/>
            <a:r>
              <a:rPr lang="en-US" i="1" dirty="0">
                <a:solidFill>
                  <a:srgbClr val="C00000"/>
                </a:solidFill>
              </a:rPr>
              <a:t>Expand support for ADAPT</a:t>
            </a:r>
          </a:p>
          <a:p>
            <a:pPr lvl="2"/>
            <a:r>
              <a:rPr lang="en-US" dirty="0"/>
              <a:t>Ensure reliable emergency communication systems</a:t>
            </a:r>
          </a:p>
          <a:p>
            <a:pPr lvl="2"/>
            <a:r>
              <a:rPr lang="en-US" dirty="0"/>
              <a:t>Identify and engage the community in emergency communications</a:t>
            </a: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4AA8A-CB81-E54B-ABFC-035CBC9F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36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D14A-4FC5-F046-97BC-5C82614E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285A2-90BD-4C4B-AB2C-80EEAA5AA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anything missing?</a:t>
            </a:r>
          </a:p>
          <a:p>
            <a:r>
              <a:rPr lang="en-US" dirty="0"/>
              <a:t>What are your top priorities for the next year?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319C1-04E4-2C4B-AB25-C85A6DB1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4DC11AF2-1E9C-9E43-8E9E-C2E82F2B9E27}"/>
              </a:ext>
            </a:extLst>
          </p:cNvPr>
          <p:cNvSpPr/>
          <p:nvPr/>
        </p:nvSpPr>
        <p:spPr>
          <a:xfrm>
            <a:off x="6942666" y="2533036"/>
            <a:ext cx="4302706" cy="3038032"/>
          </a:xfrm>
          <a:prstGeom prst="cloudCallout">
            <a:avLst/>
          </a:prstGeom>
          <a:solidFill>
            <a:srgbClr val="71A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0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015ED8-8B8D-48E0-981A-C3C00EE30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7D675D-1BE3-4B5C-B925-8D1B4115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77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B24D-977C-433B-8FB4-96BADA23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470D5-BD12-45A4-AE1C-C885B72FC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143794"/>
            <a:ext cx="12191999" cy="46769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E19F9-DC7F-4BC5-A56E-B649E0F3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26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A2712-53A9-44A8-A61D-98032913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Governing Together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D9995C-39AB-48EF-AB3A-66759692F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 b="20298"/>
          <a:stretch/>
        </p:blipFill>
        <p:spPr>
          <a:xfrm>
            <a:off x="609600" y="1600201"/>
            <a:ext cx="10972800" cy="434340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14EC-98EB-4672-8AEF-B403011D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8800" y="6350012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FF2B2A-FB37-4B84-A5B7-C17FBE495EB2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37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972F47-AD26-4088-9BE2-73EE4389EAAF}"/>
              </a:ext>
            </a:extLst>
          </p:cNvPr>
          <p:cNvSpPr txBox="1"/>
          <p:nvPr/>
        </p:nvSpPr>
        <p:spPr>
          <a:xfrm>
            <a:off x="3554308" y="5743546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www.peoplematters.in/blog/training-development/how-have-better-relationship-management-life-1249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by</a:t>
            </a:r>
            <a:r>
              <a:rPr lang="en-US" sz="700" dirty="0">
                <a:solidFill>
                  <a:srgbClr val="FFFFFF"/>
                </a:solidFill>
              </a:rPr>
              <a:t>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CE11F-7618-451C-9534-AA85F36F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6638"/>
          </a:xfrm>
        </p:spPr>
        <p:txBody>
          <a:bodyPr anchor="ctr">
            <a:normAutofit/>
          </a:bodyPr>
          <a:lstStyle/>
          <a:p>
            <a:r>
              <a:rPr lang="en-US" dirty="0"/>
              <a:t>Governance is a Team Sport</a:t>
            </a:r>
          </a:p>
        </p:txBody>
      </p:sp>
      <p:pic>
        <p:nvPicPr>
          <p:cNvPr id="7" name="Picture 6" descr="A picture containing rope, colorful&#10;&#10;Description automatically generated">
            <a:extLst>
              <a:ext uri="{FF2B5EF4-FFF2-40B4-BE49-F238E27FC236}">
                <a16:creationId xmlns:a16="http://schemas.microsoft.com/office/drawing/2014/main" id="{21A10EDF-4CBC-4543-851F-90275B4AE7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201" r="2062"/>
          <a:stretch/>
        </p:blipFill>
        <p:spPr>
          <a:xfrm>
            <a:off x="609600" y="1600201"/>
            <a:ext cx="5384800" cy="43434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7CDA5-C3D7-41BF-B0DC-2260F8C8E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04348" cy="4343400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It requires: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31775" marR="0" lvl="0" indent="-231775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Effective leadership by the Mayor and Council </a:t>
            </a:r>
          </a:p>
          <a:p>
            <a:pPr marL="231775" marR="0" lvl="0" indent="-231775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Responsive management and leadership by the City Manager</a:t>
            </a:r>
          </a:p>
          <a:p>
            <a:pPr marL="231775" marR="0" lvl="0" indent="-231775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Meaningful communication that is honest, direct, respectful, proactive</a:t>
            </a:r>
          </a:p>
          <a:p>
            <a:pPr marL="231775" marR="0" lvl="0" indent="-231775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Understanding roles and fulfilling expectations</a:t>
            </a:r>
          </a:p>
          <a:p>
            <a:pPr marL="231775" marR="0" lvl="0" indent="-231775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Fostering mutual respect and building trust</a:t>
            </a:r>
          </a:p>
          <a:p>
            <a:pPr marL="231775" marR="0" lvl="0" indent="-231775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Ethics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FB399-C358-49DD-89FB-EAC09F8A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8800" y="6350012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FF2B2A-FB37-4B84-A5B7-C17FBE495EB2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07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C692-C91C-40D8-B095-1BCCDB07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7" y="452617"/>
            <a:ext cx="5719947" cy="1162050"/>
          </a:xfrm>
        </p:spPr>
        <p:txBody>
          <a:bodyPr anchor="b">
            <a:noAutofit/>
          </a:bodyPr>
          <a:lstStyle/>
          <a:p>
            <a:r>
              <a:rPr lang="en-US" sz="3400" dirty="0"/>
              <a:t>Attributes of High Performing Councils</a:t>
            </a:r>
          </a:p>
        </p:txBody>
      </p:sp>
      <p:pic>
        <p:nvPicPr>
          <p:cNvPr id="7" name="Content Placeholder 6" descr="A picture containing handwear&#10;&#10;Description automatically generated">
            <a:extLst>
              <a:ext uri="{FF2B5EF4-FFF2-40B4-BE49-F238E27FC236}">
                <a16:creationId xmlns:a16="http://schemas.microsoft.com/office/drawing/2014/main" id="{7721A64B-B0CD-4BB4-A4FB-7B9058F05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322" r="4448"/>
          <a:stretch/>
        </p:blipFill>
        <p:spPr>
          <a:xfrm>
            <a:off x="6096000" y="442452"/>
            <a:ext cx="5894832" cy="5545392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E89C1-BEF6-4F2F-8D59-BFD032932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1167" y="1841512"/>
            <a:ext cx="5719947" cy="4508500"/>
          </a:xfrm>
        </p:spPr>
        <p:txBody>
          <a:bodyPr>
            <a:normAutofit fontScale="92500" lnSpcReduction="20000"/>
          </a:bodyPr>
          <a:lstStyle/>
          <a:p>
            <a:pPr marL="234950" indent="-234950"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Commit to true partnerships among Councilmembers, City Manager and staff</a:t>
            </a:r>
          </a:p>
          <a:p>
            <a:pPr marL="234950" indent="-234950"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Exhibit clarity and respect for roles and responsibilities</a:t>
            </a:r>
          </a:p>
          <a:p>
            <a:pPr marL="234950" indent="-234950"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Demonstrate civility and respect for all</a:t>
            </a:r>
          </a:p>
          <a:p>
            <a:pPr marL="234950" indent="-234950"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Conduct effective meetings</a:t>
            </a:r>
          </a:p>
          <a:p>
            <a:pPr marL="234950" indent="-234950"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Hold themselves and the City Manager accountable</a:t>
            </a:r>
          </a:p>
          <a:p>
            <a:pPr marL="234950" indent="-234950"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Practice continuous learning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14E8D-B396-4100-B63E-FECD66DF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8800" y="6350012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FF2B2A-FB37-4B84-A5B7-C17FBE495EB2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45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4107-5D89-40C9-9298-973DD1C4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Most Out of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0D136-E0CD-45BF-BF5E-8AFBE40E09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BF996-FD50-4BD0-A2A7-5D48C1C1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3999E-C492-469C-9FEA-73D07BF693B9}"/>
              </a:ext>
            </a:extLst>
          </p:cNvPr>
          <p:cNvSpPr txBox="1"/>
          <p:nvPr/>
        </p:nvSpPr>
        <p:spPr>
          <a:xfrm>
            <a:off x="5048811" y="1789824"/>
            <a:ext cx="6972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000" b="1" i="1" dirty="0"/>
              <a:t>What do you need from the City Manager?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000" b="1" i="1" dirty="0"/>
              <a:t>And what does the City Manager need from you?</a:t>
            </a:r>
            <a:endParaRPr lang="en-US" sz="3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000" b="1" i="1" dirty="0"/>
          </a:p>
        </p:txBody>
      </p:sp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D1FBEC1D-B347-4838-A768-C7DB45776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8" y="1552380"/>
            <a:ext cx="4553552" cy="51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99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A2712-53A9-44A8-A61D-98032913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Working Together – Council Norms</a:t>
            </a: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0C224992-7D99-420D-9434-1A4ABC58F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35481" y="1600201"/>
            <a:ext cx="7521038" cy="43434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14EC-98EB-4672-8AEF-B403011D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8800" y="6350012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FF2B2A-FB37-4B84-A5B7-C17FBE495EB2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31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23BF-E4FE-304B-B225-62E1FA87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6638"/>
          </a:xfrm>
        </p:spPr>
        <p:txBody>
          <a:bodyPr anchor="ctr">
            <a:normAutofit/>
          </a:bodyPr>
          <a:lstStyle/>
          <a:p>
            <a:r>
              <a:rPr lang="en-US" dirty="0"/>
              <a:t>Atherton Council Norms (updated 2021)</a:t>
            </a:r>
          </a:p>
        </p:txBody>
      </p:sp>
      <p:pic>
        <p:nvPicPr>
          <p:cNvPr id="6" name="Picture 5" descr="A picture containing tree, outdoor, house, grass&#10;&#10;Description automatically generated">
            <a:extLst>
              <a:ext uri="{FF2B5EF4-FFF2-40B4-BE49-F238E27FC236}">
                <a16:creationId xmlns:a16="http://schemas.microsoft.com/office/drawing/2014/main" id="{3A949EF0-59AF-2345-8311-F73C424D21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8"/>
          <a:stretch/>
        </p:blipFill>
        <p:spPr>
          <a:xfrm>
            <a:off x="7150308" y="1428059"/>
            <a:ext cx="4345482" cy="350508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2F19-ED79-DB47-A55D-4CEE3CD38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4825" y="1257300"/>
            <a:ext cx="10228289" cy="4343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Assume good intent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Show mutual respect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Be trustworthy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Listen with intention; strive to make others feel heard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Seek clarification with both staff and colleagues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Focus on the issue, not the person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Disagree agreeably and maintain decorum at the dais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When debate is over and vote is taken, we move 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Envision the future and make progress on long-term goals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Inspire public confidence in our city government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EDA49-346B-1447-A6DD-A6B2BED5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8800" y="6350012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FF2B2A-FB37-4B84-A5B7-C17FBE495EB2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26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8657-D866-409E-859C-EBFF14F0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Procedural Norms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1A0B1-FD2D-4BE7-834C-E33EC15D1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650" y="1640943"/>
            <a:ext cx="7727950" cy="44462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3200" dirty="0"/>
              <a:t>W</a:t>
            </a:r>
            <a:r>
              <a:rPr lang="en-US" sz="3200" i="1" dirty="0"/>
              <a:t>hat procedures or general practices work well?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3200" i="1" dirty="0"/>
              <a:t>What gets in the way of effective meetings?</a:t>
            </a:r>
            <a:r>
              <a:rPr lang="en-US" sz="3200" dirty="0"/>
              <a:t> </a:t>
            </a:r>
            <a:endParaRPr lang="en-US" sz="3200" b="1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9F783-E892-49D3-A16E-C8264376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FF2B2A-FB37-4B84-A5B7-C17FBE495EB2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E86AB02-D8CF-47A5-9E1E-D2B00F49F5C4}"/>
              </a:ext>
            </a:extLst>
          </p:cNvPr>
          <p:cNvSpPr/>
          <p:nvPr/>
        </p:nvSpPr>
        <p:spPr>
          <a:xfrm>
            <a:off x="6835515" y="2297062"/>
            <a:ext cx="4854835" cy="3039436"/>
          </a:xfrm>
          <a:prstGeom prst="cloudCallout">
            <a:avLst/>
          </a:prstGeom>
          <a:solidFill>
            <a:srgbClr val="A5610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45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544CD84-E1B3-4C34-A266-9DF773364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22761" r="-1" b="18701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rgbClr val="0F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0138" y="6356350"/>
            <a:ext cx="72182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DFF2B2A-FB37-4B84-A5B7-C17FBE495EB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28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94E21-081D-3D4E-A554-B295931693B6}"/>
              </a:ext>
            </a:extLst>
          </p:cNvPr>
          <p:cNvSpPr txBox="1"/>
          <p:nvPr/>
        </p:nvSpPr>
        <p:spPr>
          <a:xfrm>
            <a:off x="7848600" y="383458"/>
            <a:ext cx="819912" cy="545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65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C544CD84-E1B3-4C34-A266-9DF773364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803" r="25803"/>
          <a:stretch/>
        </p:blipFill>
        <p:spPr bwMode="auto">
          <a:xfrm>
            <a:off x="6291697" y="10"/>
            <a:ext cx="5900303" cy="6857990"/>
          </a:xfrm>
          <a:custGeom>
            <a:avLst/>
            <a:gdLst>
              <a:gd name="connsiteX0" fmla="*/ 0 w 5900303"/>
              <a:gd name="connsiteY0" fmla="*/ 0 h 6858000"/>
              <a:gd name="connsiteX1" fmla="*/ 5900303 w 5900303"/>
              <a:gd name="connsiteY1" fmla="*/ 0 h 6858000"/>
              <a:gd name="connsiteX2" fmla="*/ 5900303 w 5900303"/>
              <a:gd name="connsiteY2" fmla="*/ 6858000 h 6858000"/>
              <a:gd name="connsiteX3" fmla="*/ 3176153 w 59003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303" h="6858000">
                <a:moveTo>
                  <a:pt x="0" y="0"/>
                </a:moveTo>
                <a:lnTo>
                  <a:pt x="5900303" y="0"/>
                </a:lnTo>
                <a:lnTo>
                  <a:pt x="5900303" y="6858000"/>
                </a:lnTo>
                <a:lnTo>
                  <a:pt x="317615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104" y="2260879"/>
            <a:ext cx="5029200" cy="1727616"/>
          </a:xfrm>
          <a:solidFill>
            <a:schemeClr val="tx1">
              <a:lumMod val="50000"/>
            </a:schemeClr>
          </a:solidFill>
          <a:effectLst>
            <a:softEdge rad="237331"/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+mn-lt"/>
              </a:rPr>
              <a:t>Reflections on Today’s Workshop</a:t>
            </a: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DFF2B2A-FB37-4B84-A5B7-C17FBE495E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868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6638"/>
          </a:xfrm>
        </p:spPr>
        <p:txBody>
          <a:bodyPr/>
          <a:lstStyle/>
          <a:p>
            <a:r>
              <a:rPr lang="en-US" b="1" dirty="0"/>
              <a:t>Workshop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F2B2A-FB37-4B84-A5B7-C17FBE495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6E78FD5-81D9-43CF-BF4F-00B83C16A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062249"/>
              </p:ext>
            </p:extLst>
          </p:nvPr>
        </p:nvGraphicFramePr>
        <p:xfrm>
          <a:off x="6246206" y="1596325"/>
          <a:ext cx="6065716" cy="446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B5A926B-CB89-9441-9C55-AD63A04C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861985"/>
            <a:ext cx="6070875" cy="3399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473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00" y="3952872"/>
            <a:ext cx="7975600" cy="1676400"/>
          </a:xfrm>
        </p:spPr>
        <p:txBody>
          <a:bodyPr>
            <a:normAutofit/>
          </a:bodyPr>
          <a:lstStyle/>
          <a:p>
            <a:r>
              <a:rPr lang="en-US" sz="2800" b="1" dirty="0"/>
              <a:t>Facilitator Contact Information</a:t>
            </a:r>
          </a:p>
          <a:p>
            <a:r>
              <a:rPr lang="en-US" sz="2400" dirty="0"/>
              <a:t>Nancy Hetrick| </a:t>
            </a:r>
            <a:r>
              <a:rPr lang="en-US" sz="2400" dirty="0">
                <a:hlinkClick r:id="rId2"/>
              </a:rPr>
              <a:t>nhetrick@managementpartners.com</a:t>
            </a:r>
            <a:endParaRPr lang="en-US" sz="2400" dirty="0"/>
          </a:p>
          <a:p>
            <a:r>
              <a:rPr lang="en-US" sz="2400" dirty="0"/>
              <a:t>Magda Gonzalez | </a:t>
            </a:r>
            <a:r>
              <a:rPr lang="en-US" sz="2400" dirty="0">
                <a:hlinkClick r:id="rId3"/>
              </a:rPr>
              <a:t>mgonzalez@managementpartners.com</a:t>
            </a:r>
            <a:endParaRPr lang="en-US" sz="2400" dirty="0"/>
          </a:p>
          <a:p>
            <a:endParaRPr lang="en-US" sz="2400" dirty="0"/>
          </a:p>
          <a:p>
            <a:endParaRPr lang="en-US" sz="2800" dirty="0"/>
          </a:p>
        </p:txBody>
      </p:sp>
      <p:pic>
        <p:nvPicPr>
          <p:cNvPr id="9" name="Picture 8" descr="A landscape with trees and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736E2DA0-2E99-47E2-8155-6F582D082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78"/>
            <a:ext cx="12192000" cy="17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3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5867400"/>
            <a:ext cx="1828800" cy="854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6638"/>
          </a:xfrm>
        </p:spPr>
        <p:txBody>
          <a:bodyPr>
            <a:noAutofit/>
          </a:bodyPr>
          <a:lstStyle/>
          <a:p>
            <a:r>
              <a:rPr lang="en-US" b="1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2B2A-FB37-4B84-A5B7-C17FBE495EB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C0C3D60-09A5-4D52-BF8C-85C79A18E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181153"/>
              </p:ext>
            </p:extLst>
          </p:nvPr>
        </p:nvGraphicFramePr>
        <p:xfrm>
          <a:off x="316832" y="3727700"/>
          <a:ext cx="11875168" cy="232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" name="Picture 4" descr="Image result for site:losaltoshills.ca.gov">
            <a:extLst>
              <a:ext uri="{FF2B5EF4-FFF2-40B4-BE49-F238E27FC236}">
                <a16:creationId xmlns:a16="http://schemas.microsoft.com/office/drawing/2014/main" id="{0C349D50-6F2A-41D9-9298-2575D5735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5" y="1753309"/>
            <a:ext cx="2873960" cy="21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E2482F4-A063-43D5-86FC-380D9761C3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8" y="6168070"/>
            <a:ext cx="1472738" cy="507624"/>
          </a:xfrm>
          <a:prstGeom prst="rect">
            <a:avLst/>
          </a:prstGeom>
        </p:spPr>
      </p:pic>
      <p:pic>
        <p:nvPicPr>
          <p:cNvPr id="7" name="Picture 6" descr="A picture containing tree, way, empty, railroad&#10;&#10;Description automatically generated">
            <a:extLst>
              <a:ext uri="{FF2B5EF4-FFF2-40B4-BE49-F238E27FC236}">
                <a16:creationId xmlns:a16="http://schemas.microsoft.com/office/drawing/2014/main" id="{66611379-B294-6F41-B384-F8AA55BB82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97" y="1717589"/>
            <a:ext cx="2988608" cy="2247248"/>
          </a:xfrm>
          <a:prstGeom prst="rect">
            <a:avLst/>
          </a:prstGeom>
        </p:spPr>
      </p:pic>
      <p:pic>
        <p:nvPicPr>
          <p:cNvPr id="9" name="Picture 8" descr="A tree with pink flowers&#10;&#10;Description automatically generated with low confidence">
            <a:extLst>
              <a:ext uri="{FF2B5EF4-FFF2-40B4-BE49-F238E27FC236}">
                <a16:creationId xmlns:a16="http://schemas.microsoft.com/office/drawing/2014/main" id="{99665B05-8201-5245-93D6-884B6EBCE6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87" y="1758253"/>
            <a:ext cx="3368398" cy="2322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82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flower, outdoor, pink&#10;&#10;Description automatically generated">
            <a:extLst>
              <a:ext uri="{FF2B5EF4-FFF2-40B4-BE49-F238E27FC236}">
                <a16:creationId xmlns:a16="http://schemas.microsoft.com/office/drawing/2014/main" id="{3D00511F-439C-D549-9758-503D75DB1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79" y="0"/>
            <a:ext cx="90148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74" y="229063"/>
            <a:ext cx="5120114" cy="1463675"/>
          </a:xfrm>
        </p:spPr>
        <p:txBody>
          <a:bodyPr>
            <a:normAutofit/>
          </a:bodyPr>
          <a:lstStyle/>
          <a:p>
            <a:r>
              <a:rPr lang="en-US" b="1" dirty="0"/>
              <a:t>Ground Rules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FF2B2A-FB37-4B84-A5B7-C17FBE495EB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graphicFrame>
        <p:nvGraphicFramePr>
          <p:cNvPr id="10" name="Diagram 4">
            <a:extLst>
              <a:ext uri="{FF2B5EF4-FFF2-40B4-BE49-F238E27FC236}">
                <a16:creationId xmlns:a16="http://schemas.microsoft.com/office/drawing/2014/main" id="{D8DE9D40-BB7D-4D83-A612-4E51FD00DE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9869"/>
              </p:ext>
            </p:extLst>
          </p:nvPr>
        </p:nvGraphicFramePr>
        <p:xfrm>
          <a:off x="183374" y="1854275"/>
          <a:ext cx="5120114" cy="432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961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88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Bike Rack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DFF2B2A-FB37-4B84-A5B7-C17FBE495EB2}" type="slidenum">
              <a:rPr lang="en-US" sz="1100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100" dirty="0">
              <a:solidFill>
                <a:srgbClr val="898989"/>
              </a:solidFill>
              <a:latin typeface="Calibri" panose="020F0502020204030204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8621993"/>
              </p:ext>
            </p:extLst>
          </p:nvPr>
        </p:nvGraphicFramePr>
        <p:xfrm>
          <a:off x="6454588" y="1859470"/>
          <a:ext cx="5432612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picture containing bicycle, outdoor, ground, parked&#10;&#10;Description automatically generated">
            <a:extLst>
              <a:ext uri="{FF2B5EF4-FFF2-40B4-BE49-F238E27FC236}">
                <a16:creationId xmlns:a16="http://schemas.microsoft.com/office/drawing/2014/main" id="{5B93A981-22AA-9D4E-8BB2-A2A5627FED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83548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tree in a park&#10;&#10;Description automatically generated with medium confidence">
            <a:extLst>
              <a:ext uri="{FF2B5EF4-FFF2-40B4-BE49-F238E27FC236}">
                <a16:creationId xmlns:a16="http://schemas.microsoft.com/office/drawing/2014/main" id="{B2BBA328-06C8-0440-B82C-340BA77D5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r="12075" b="3"/>
          <a:stretch/>
        </p:blipFill>
        <p:spPr>
          <a:xfrm>
            <a:off x="0" y="-119921"/>
            <a:ext cx="12191999" cy="69779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2239"/>
            <a:ext cx="12192000" cy="11721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baseline="0" dirty="0">
                <a:latin typeface="+mj-lt"/>
                <a:ea typeface="+mj-ea"/>
                <a:cs typeface="+mj-cs"/>
              </a:rPr>
              <a:t>Ice Breaker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3EA790-CE62-4FD2-B3A4-A3D35EB04B1C}"/>
              </a:ext>
            </a:extLst>
          </p:cNvPr>
          <p:cNvSpPr txBox="1">
            <a:spLocks/>
          </p:cNvSpPr>
          <p:nvPr/>
        </p:nvSpPr>
        <p:spPr>
          <a:xfrm>
            <a:off x="1870586" y="2183479"/>
            <a:ext cx="8450826" cy="289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Three words to describe an effective council member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38800" y="6350012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DFF2B2A-FB37-4B84-A5B7-C17FBE495E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87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b="1" dirty="0"/>
              <a:t>Review of Accomplishments</a:t>
            </a:r>
          </a:p>
        </p:txBody>
      </p:sp>
      <p:pic>
        <p:nvPicPr>
          <p:cNvPr id="4" name="Picture 3" descr="A person riding a bicycle with a child on a bike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240F5136-B0A5-754C-A104-E3752F949A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3" b="12354"/>
          <a:stretch/>
        </p:blipFill>
        <p:spPr>
          <a:xfrm>
            <a:off x="609600" y="1600201"/>
            <a:ext cx="10972800" cy="4343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38800" y="6350012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DFF2B2A-FB37-4B84-A5B7-C17FBE495EB2}" type="slidenum"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03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D6FE721-2CA5-4B68-A14F-FA68D796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/>
              <a:t>Town Goals and Priorities</a:t>
            </a:r>
          </a:p>
        </p:txBody>
      </p:sp>
      <p:pic>
        <p:nvPicPr>
          <p:cNvPr id="5" name="Picture 4" descr="A white jigsaw puzzle with a red piece standing out">
            <a:extLst>
              <a:ext uri="{FF2B5EF4-FFF2-40B4-BE49-F238E27FC236}">
                <a16:creationId xmlns:a16="http://schemas.microsoft.com/office/drawing/2014/main" id="{44B5BC95-695E-324F-A394-856D189578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b="31815"/>
          <a:stretch/>
        </p:blipFill>
        <p:spPr>
          <a:xfrm>
            <a:off x="609600" y="1600201"/>
            <a:ext cx="10972800" cy="434340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1E011E-ADAB-BF46-B864-FC56FDA3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8800" y="6350012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FF2B2A-FB37-4B84-A5B7-C17FBE495EB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54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MP PowerPoint">
  <a:themeElements>
    <a:clrScheme name="Custom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317523"/>
      </a:accent1>
      <a:accent2>
        <a:srgbClr val="956103"/>
      </a:accent2>
      <a:accent3>
        <a:srgbClr val="00B050"/>
      </a:accent3>
      <a:accent4>
        <a:srgbClr val="92D050"/>
      </a:accent4>
      <a:accent5>
        <a:srgbClr val="FFC000"/>
      </a:accent5>
      <a:accent6>
        <a:srgbClr val="0070C0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P PowerPoi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P PowerPoi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haredWithUsers xmlns="da7b79a5-0b54-4db3-9959-e00b93f564ea">
      <UserInfo>
        <DisplayName>Nancy Hetrick</DisplayName>
        <AccountId>144</AccountId>
        <AccountType/>
      </UserInfo>
      <UserInfo>
        <DisplayName>Amy Paul</DisplayName>
        <AccountId>36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241B703E6705449A923C83F3311312" ma:contentTypeVersion="11" ma:contentTypeDescription="Create a new document." ma:contentTypeScope="" ma:versionID="8c5af815725492227d9026280580ba6a">
  <xsd:schema xmlns:xsd="http://www.w3.org/2001/XMLSchema" xmlns:xs="http://www.w3.org/2001/XMLSchema" xmlns:p="http://schemas.microsoft.com/office/2006/metadata/properties" xmlns:ns2="a4688505-61e2-4a84-aed0-0588a7d7f4b7" xmlns:ns3="da7b79a5-0b54-4db3-9959-e00b93f564ea" targetNamespace="http://schemas.microsoft.com/office/2006/metadata/properties" ma:root="true" ma:fieldsID="755de9ec497e38e525ff0559cf3fa1d6" ns2:_="" ns3:_="">
    <xsd:import namespace="a4688505-61e2-4a84-aed0-0588a7d7f4b7"/>
    <xsd:import namespace="da7b79a5-0b54-4db3-9959-e00b93f564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88505-61e2-4a84-aed0-0588a7d7f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b79a5-0b54-4db3-9959-e00b93f564e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0D2010-2CA8-4424-B9DE-8A14DD74BE25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bf3a02a-ec89-487e-8ab9-f777a2d97c42"/>
    <ds:schemaRef ds:uri="http://schemas.microsoft.com/sharepoint/v4"/>
    <ds:schemaRef ds:uri="http://purl.org/dc/dcmitype/"/>
    <ds:schemaRef ds:uri="c9ce468d-ae39-4c4b-ab70-9524d20b6fce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DE0EDF0-996B-454A-897F-ACA47F5088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061D65-F1F2-4501-B89C-C23A1C6528B9}"/>
</file>

<file path=docProps/app.xml><?xml version="1.0" encoding="utf-8"?>
<Properties xmlns="http://schemas.openxmlformats.org/officeDocument/2006/extended-properties" xmlns:vt="http://schemas.openxmlformats.org/officeDocument/2006/docPropsVTypes">
  <TotalTime>19869</TotalTime>
  <Words>1306</Words>
  <Application>Microsoft Macintosh PowerPoint</Application>
  <PresentationFormat>Widescreen</PresentationFormat>
  <Paragraphs>227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Palatino Linotype</vt:lpstr>
      <vt:lpstr>Symbol</vt:lpstr>
      <vt:lpstr>Times New Roman</vt:lpstr>
      <vt:lpstr>Wingdings</vt:lpstr>
      <vt:lpstr>MP PowerPoint</vt:lpstr>
      <vt:lpstr>2_Office Theme</vt:lpstr>
      <vt:lpstr>1_MP PowerPoint</vt:lpstr>
      <vt:lpstr>2_MP PowerPoint</vt:lpstr>
      <vt:lpstr>Town of Atherton City Council Workshop</vt:lpstr>
      <vt:lpstr>PowerPoint Presentation</vt:lpstr>
      <vt:lpstr>Workshop Objectives</vt:lpstr>
      <vt:lpstr>Agenda</vt:lpstr>
      <vt:lpstr>Ground Rules</vt:lpstr>
      <vt:lpstr>Bike Rack</vt:lpstr>
      <vt:lpstr>Ice Breaker</vt:lpstr>
      <vt:lpstr>Review of Accomplishments</vt:lpstr>
      <vt:lpstr>Town Goals and Priorities</vt:lpstr>
      <vt:lpstr>Existing Council Goals</vt:lpstr>
      <vt:lpstr>Priorities Identified During Interviews</vt:lpstr>
      <vt:lpstr>Maintain Fiscal Responsibility</vt:lpstr>
      <vt:lpstr>Preserve Small Town Character  and Quality of Life</vt:lpstr>
      <vt:lpstr>Create a Town Center/Library</vt:lpstr>
      <vt:lpstr>Manage Circulation and Improve Safety</vt:lpstr>
      <vt:lpstr>Strengthen Community Engagement  and Transparency</vt:lpstr>
      <vt:lpstr>Be a Forward-Thinking, Well-Managed,  Well-Planned City</vt:lpstr>
      <vt:lpstr>Emergency Preparedness –  Be Prepared</vt:lpstr>
      <vt:lpstr>Discussion</vt:lpstr>
      <vt:lpstr>Break</vt:lpstr>
      <vt:lpstr>Governing Together</vt:lpstr>
      <vt:lpstr>Governance is a Team Sport</vt:lpstr>
      <vt:lpstr>Attributes of High Performing Councils</vt:lpstr>
      <vt:lpstr>Getting the Most Out of the Team</vt:lpstr>
      <vt:lpstr>Working Together – Council Norms</vt:lpstr>
      <vt:lpstr>Atherton Council Norms (updated 2021)</vt:lpstr>
      <vt:lpstr>Procedural Norms</vt:lpstr>
      <vt:lpstr>Next Steps</vt:lpstr>
      <vt:lpstr>Reflections on Today’s Workshop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Atherton City Council Workshop</dc:title>
  <dc:creator>Michelle New</dc:creator>
  <cp:lastModifiedBy>Nancy Hetrick</cp:lastModifiedBy>
  <cp:revision>56</cp:revision>
  <dcterms:created xsi:type="dcterms:W3CDTF">2021-02-03T13:48:47Z</dcterms:created>
  <dcterms:modified xsi:type="dcterms:W3CDTF">2022-04-05T19:03:03Z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/sites/clients/States1</vt:lpwstr>
  </property>
  <property fmtid="{D5CDD505-2E9C-101B-9397-08002B2CF9AE}" pid="3" name="State1">
    <vt:lpwstr/>
  </property>
  <property fmtid="{D5CDD505-2E9C-101B-9397-08002B2CF9AE}" pid="4" name="lae810523f2a4ede9933483ddfa696da">
    <vt:lpwstr/>
  </property>
  <property fmtid="{D5CDD505-2E9C-101B-9397-08002B2CF9AE}" pid="5" name="Doc Type">
    <vt:lpwstr>17331;#PPT Presentation|2596e325-c874-46b0-8ae9-9177bfe3efe5</vt:lpwstr>
  </property>
  <property fmtid="{D5CDD505-2E9C-101B-9397-08002B2CF9AE}" pid="6" name="Bucket">
    <vt:lpwstr>17151;#Deliverables|e9ca9120-6769-487d-9ed0-e0deff5d3cc8</vt:lpwstr>
  </property>
  <property fmtid="{D5CDD505-2E9C-101B-9397-08002B2CF9AE}" pid="7" name="Project">
    <vt:lpwstr>19242;#Atherton City Council Workshop 2021|9a228fd5-58cf-4243-bdb2-1f1ade2858a8</vt:lpwstr>
  </property>
  <property fmtid="{D5CDD505-2E9C-101B-9397-08002B2CF9AE}" pid="8" name="Jurisdiction1">
    <vt:lpwstr/>
  </property>
  <property fmtid="{D5CDD505-2E9C-101B-9397-08002B2CF9AE}" pid="9" name="ContentTypeId">
    <vt:lpwstr>0x0101001C241B703E6705449A923C83F3311312</vt:lpwstr>
  </property>
  <property fmtid="{D5CDD505-2E9C-101B-9397-08002B2CF9AE}" pid="10" name="j771323a7c554f3cb2646caa931d841b">
    <vt:lpwstr/>
  </property>
  <property fmtid="{D5CDD505-2E9C-101B-9397-08002B2CF9AE}" pid="11" name="ItemRetentionFormula">
    <vt:lpwstr>&lt;formula id="Microsoft.Office.RecordsManagement.PolicyFeatures.Expiration.Formula.BuiltIn"&gt;&lt;number&gt;3&lt;/number&gt;&lt;property&gt;Created&lt;/property&gt;&lt;propertyId&gt;8c06beca-0777-48f7-91c7-6da68bc07b69&lt;/propertyId&gt;&lt;period&gt;years&lt;/period&gt;&lt;/formula&gt;</vt:lpwstr>
  </property>
</Properties>
</file>