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Lst>
  <p:notesMasterIdLst>
    <p:notesMasterId r:id="rId47"/>
  </p:notesMasterIdLst>
  <p:handoutMasterIdLst>
    <p:handoutMasterId r:id="rId48"/>
  </p:handoutMasterIdLst>
  <p:sldIdLst>
    <p:sldId id="298" r:id="rId5"/>
    <p:sldId id="313" r:id="rId6"/>
    <p:sldId id="258" r:id="rId7"/>
    <p:sldId id="257" r:id="rId8"/>
    <p:sldId id="259" r:id="rId9"/>
    <p:sldId id="293" r:id="rId10"/>
    <p:sldId id="260" r:id="rId11"/>
    <p:sldId id="262" r:id="rId12"/>
    <p:sldId id="263" r:id="rId13"/>
    <p:sldId id="264" r:id="rId14"/>
    <p:sldId id="265" r:id="rId15"/>
    <p:sldId id="289" r:id="rId16"/>
    <p:sldId id="275" r:id="rId17"/>
    <p:sldId id="266" r:id="rId18"/>
    <p:sldId id="267" r:id="rId19"/>
    <p:sldId id="268" r:id="rId20"/>
    <p:sldId id="269" r:id="rId21"/>
    <p:sldId id="284" r:id="rId22"/>
    <p:sldId id="285" r:id="rId23"/>
    <p:sldId id="277" r:id="rId24"/>
    <p:sldId id="307" r:id="rId25"/>
    <p:sldId id="304" r:id="rId26"/>
    <p:sldId id="294" r:id="rId27"/>
    <p:sldId id="296" r:id="rId28"/>
    <p:sldId id="299" r:id="rId29"/>
    <p:sldId id="300" r:id="rId30"/>
    <p:sldId id="302" r:id="rId31"/>
    <p:sldId id="306" r:id="rId32"/>
    <p:sldId id="308" r:id="rId33"/>
    <p:sldId id="311" r:id="rId34"/>
    <p:sldId id="309" r:id="rId35"/>
    <p:sldId id="310" r:id="rId36"/>
    <p:sldId id="301" r:id="rId37"/>
    <p:sldId id="288" r:id="rId38"/>
    <p:sldId id="278" r:id="rId39"/>
    <p:sldId id="312" r:id="rId40"/>
    <p:sldId id="281" r:id="rId41"/>
    <p:sldId id="287" r:id="rId42"/>
    <p:sldId id="280" r:id="rId43"/>
    <p:sldId id="279" r:id="rId44"/>
    <p:sldId id="305" r:id="rId45"/>
    <p:sldId id="303"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2" d="100"/>
          <a:sy n="112" d="100"/>
        </p:scale>
        <p:origin x="108" y="1290"/>
      </p:cViewPr>
      <p:guideLst/>
    </p:cSldViewPr>
  </p:slideViewPr>
  <p:notesTextViewPr>
    <p:cViewPr>
      <p:scale>
        <a:sx n="3" d="2"/>
        <a:sy n="3" d="2"/>
      </p:scale>
      <p:origin x="0" y="0"/>
    </p:cViewPr>
  </p:notesTextViewPr>
  <p:notesViewPr>
    <p:cSldViewPr snapToGrid="0">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7835C-E5FC-4B14-BD2C-2BD818EA2C15}" type="doc">
      <dgm:prSet loTypeId="urn:microsoft.com/office/officeart/2016/7/layout/BasicLinearProcessNumbered" loCatId="process" qsTypeId="urn:microsoft.com/office/officeart/2005/8/quickstyle/simple2" qsCatId="simple" csTypeId="urn:microsoft.com/office/officeart/2005/8/colors/accent2_2" csCatId="accent2"/>
      <dgm:spPr/>
      <dgm:t>
        <a:bodyPr/>
        <a:lstStyle/>
        <a:p>
          <a:endParaRPr lang="en-US"/>
        </a:p>
      </dgm:t>
    </dgm:pt>
    <dgm:pt modelId="{9FE8C420-F1D6-435F-A920-EF325F36167E}">
      <dgm:prSet/>
      <dgm:spPr/>
      <dgm:t>
        <a:bodyPr/>
        <a:lstStyle/>
        <a:p>
          <a:r>
            <a:rPr lang="en-US"/>
            <a:t>Be cognizant and vigilant of this threat.</a:t>
          </a:r>
        </a:p>
      </dgm:t>
    </dgm:pt>
    <dgm:pt modelId="{D3098FA6-A29F-454E-B506-1A075CFBC4EC}" type="parTrans" cxnId="{2E743987-CA7A-4692-9E13-30D6A1894A13}">
      <dgm:prSet/>
      <dgm:spPr/>
      <dgm:t>
        <a:bodyPr/>
        <a:lstStyle/>
        <a:p>
          <a:endParaRPr lang="en-US"/>
        </a:p>
      </dgm:t>
    </dgm:pt>
    <dgm:pt modelId="{AE148040-D908-4DA3-A6D6-16F845802E22}" type="sibTrans" cxnId="{2E743987-CA7A-4692-9E13-30D6A1894A13}">
      <dgm:prSet phldrT="1" phldr="0"/>
      <dgm:spPr/>
      <dgm:t>
        <a:bodyPr/>
        <a:lstStyle/>
        <a:p>
          <a:r>
            <a:rPr lang="en-US"/>
            <a:t>1</a:t>
          </a:r>
        </a:p>
      </dgm:t>
    </dgm:pt>
    <dgm:pt modelId="{A8FD31F1-16F4-40CD-A435-572A011FB1D2}">
      <dgm:prSet/>
      <dgm:spPr/>
      <dgm:t>
        <a:bodyPr/>
        <a:lstStyle/>
        <a:p>
          <a:r>
            <a:rPr lang="en-US"/>
            <a:t>Before clicking on any web link within a message or opening up</a:t>
          </a:r>
          <a:br>
            <a:rPr lang="en-US"/>
          </a:br>
          <a:r>
            <a:rPr lang="en-US"/>
            <a:t>an attachment, be sure the source of the email is legitimate.</a:t>
          </a:r>
        </a:p>
      </dgm:t>
    </dgm:pt>
    <dgm:pt modelId="{770EEA2E-6531-4F0D-B1CA-4C7211B8FE50}" type="parTrans" cxnId="{598D339A-B90B-48BA-B23C-35BA4DA5C881}">
      <dgm:prSet/>
      <dgm:spPr/>
      <dgm:t>
        <a:bodyPr/>
        <a:lstStyle/>
        <a:p>
          <a:endParaRPr lang="en-US"/>
        </a:p>
      </dgm:t>
    </dgm:pt>
    <dgm:pt modelId="{7AC71FFF-F489-4B7F-A798-D28B607F43AE}" type="sibTrans" cxnId="{598D339A-B90B-48BA-B23C-35BA4DA5C881}">
      <dgm:prSet phldrT="2" phldr="0"/>
      <dgm:spPr/>
      <dgm:t>
        <a:bodyPr/>
        <a:lstStyle/>
        <a:p>
          <a:r>
            <a:rPr lang="en-US"/>
            <a:t>2</a:t>
          </a:r>
        </a:p>
      </dgm:t>
    </dgm:pt>
    <dgm:pt modelId="{787FA466-7F64-4C58-8CB1-660493E058CD}">
      <dgm:prSet/>
      <dgm:spPr/>
      <dgm:t>
        <a:bodyPr/>
        <a:lstStyle/>
        <a:p>
          <a:r>
            <a:rPr lang="en-US" sz="1400" dirty="0"/>
            <a:t>The links and attachments can contain:</a:t>
          </a:r>
        </a:p>
      </dgm:t>
    </dgm:pt>
    <dgm:pt modelId="{464316C9-3461-4485-AE5A-7F587ABD43CF}" type="parTrans" cxnId="{24BC1D85-8908-436C-A413-BC0B1BBEE1D0}">
      <dgm:prSet/>
      <dgm:spPr/>
      <dgm:t>
        <a:bodyPr/>
        <a:lstStyle/>
        <a:p>
          <a:endParaRPr lang="en-US"/>
        </a:p>
      </dgm:t>
    </dgm:pt>
    <dgm:pt modelId="{4F85C67B-ABD3-4DED-A937-375200CAEF16}" type="sibTrans" cxnId="{24BC1D85-8908-436C-A413-BC0B1BBEE1D0}">
      <dgm:prSet phldrT="3" phldr="0"/>
      <dgm:spPr/>
      <dgm:t>
        <a:bodyPr/>
        <a:lstStyle/>
        <a:p>
          <a:r>
            <a:rPr lang="en-US"/>
            <a:t>3</a:t>
          </a:r>
        </a:p>
      </dgm:t>
    </dgm:pt>
    <dgm:pt modelId="{913AC445-E8F1-4843-9F81-04141AE067C9}">
      <dgm:prSet custT="1"/>
      <dgm:spPr/>
      <dgm:t>
        <a:bodyPr/>
        <a:lstStyle/>
        <a:p>
          <a:r>
            <a:rPr lang="en-US" sz="1400" dirty="0"/>
            <a:t>Malware</a:t>
          </a:r>
        </a:p>
      </dgm:t>
    </dgm:pt>
    <dgm:pt modelId="{5040AF02-6617-4677-AC53-4224E81031F2}" type="parTrans" cxnId="{E4D40854-5F12-45B8-A3E7-1238C5166DE5}">
      <dgm:prSet/>
      <dgm:spPr/>
      <dgm:t>
        <a:bodyPr/>
        <a:lstStyle/>
        <a:p>
          <a:endParaRPr lang="en-US"/>
        </a:p>
      </dgm:t>
    </dgm:pt>
    <dgm:pt modelId="{D0AC345A-5197-4A56-BAEA-B52225B65174}" type="sibTrans" cxnId="{E4D40854-5F12-45B8-A3E7-1238C5166DE5}">
      <dgm:prSet/>
      <dgm:spPr/>
      <dgm:t>
        <a:bodyPr/>
        <a:lstStyle/>
        <a:p>
          <a:endParaRPr lang="en-US"/>
        </a:p>
      </dgm:t>
    </dgm:pt>
    <dgm:pt modelId="{5EAB2DA0-ABA8-44AF-9A67-6316446EC5CA}">
      <dgm:prSet custT="1"/>
      <dgm:spPr/>
      <dgm:t>
        <a:bodyPr/>
        <a:lstStyle/>
        <a:p>
          <a:r>
            <a:rPr lang="en-US" sz="1400" dirty="0"/>
            <a:t>Spyware</a:t>
          </a:r>
        </a:p>
      </dgm:t>
    </dgm:pt>
    <dgm:pt modelId="{D98F0143-8052-453B-A7D9-ED13F56F805B}" type="parTrans" cxnId="{A2ABE3B5-C80B-4A8D-8D25-23591EE2BBBF}">
      <dgm:prSet/>
      <dgm:spPr/>
      <dgm:t>
        <a:bodyPr/>
        <a:lstStyle/>
        <a:p>
          <a:endParaRPr lang="en-US"/>
        </a:p>
      </dgm:t>
    </dgm:pt>
    <dgm:pt modelId="{E5C03EE6-8227-4690-8C59-7749B75F353E}" type="sibTrans" cxnId="{A2ABE3B5-C80B-4A8D-8D25-23591EE2BBBF}">
      <dgm:prSet/>
      <dgm:spPr/>
      <dgm:t>
        <a:bodyPr/>
        <a:lstStyle/>
        <a:p>
          <a:endParaRPr lang="en-US"/>
        </a:p>
      </dgm:t>
    </dgm:pt>
    <dgm:pt modelId="{7A53E71A-6494-40BA-9C9D-BBF724A2F0E4}">
      <dgm:prSet custT="1"/>
      <dgm:spPr/>
      <dgm:t>
        <a:bodyPr/>
        <a:lstStyle/>
        <a:p>
          <a:r>
            <a:rPr lang="en-US" sz="1400" dirty="0"/>
            <a:t>Viruses</a:t>
          </a:r>
        </a:p>
      </dgm:t>
    </dgm:pt>
    <dgm:pt modelId="{C00E84E7-4831-40E7-9907-22465E477893}" type="parTrans" cxnId="{F4421F41-4952-4A42-A474-3A93B945C238}">
      <dgm:prSet/>
      <dgm:spPr/>
      <dgm:t>
        <a:bodyPr/>
        <a:lstStyle/>
        <a:p>
          <a:endParaRPr lang="en-US"/>
        </a:p>
      </dgm:t>
    </dgm:pt>
    <dgm:pt modelId="{10824EEB-E592-414D-9E78-FF7F520A9332}" type="sibTrans" cxnId="{F4421F41-4952-4A42-A474-3A93B945C238}">
      <dgm:prSet/>
      <dgm:spPr/>
      <dgm:t>
        <a:bodyPr/>
        <a:lstStyle/>
        <a:p>
          <a:endParaRPr lang="en-US"/>
        </a:p>
      </dgm:t>
    </dgm:pt>
    <dgm:pt modelId="{60BE2C94-6105-4D38-AEE4-3CC724BB9874}">
      <dgm:prSet custT="1"/>
      <dgm:spPr/>
      <dgm:t>
        <a:bodyPr/>
        <a:lstStyle/>
        <a:p>
          <a:r>
            <a:rPr lang="en-US" sz="1400" dirty="0"/>
            <a:t>Trojan horses</a:t>
          </a:r>
        </a:p>
      </dgm:t>
    </dgm:pt>
    <dgm:pt modelId="{18536C41-FD2A-445F-A1D4-2DBCAE3A4822}" type="parTrans" cxnId="{A1BE202C-53D5-4715-852E-4DC8163713A9}">
      <dgm:prSet/>
      <dgm:spPr/>
      <dgm:t>
        <a:bodyPr/>
        <a:lstStyle/>
        <a:p>
          <a:endParaRPr lang="en-US"/>
        </a:p>
      </dgm:t>
    </dgm:pt>
    <dgm:pt modelId="{BF238B34-6810-4759-9D28-FA77BBD4D49C}" type="sibTrans" cxnId="{A1BE202C-53D5-4715-852E-4DC8163713A9}">
      <dgm:prSet/>
      <dgm:spPr/>
      <dgm:t>
        <a:bodyPr/>
        <a:lstStyle/>
        <a:p>
          <a:endParaRPr lang="en-US"/>
        </a:p>
      </dgm:t>
    </dgm:pt>
    <dgm:pt modelId="{228E1DC9-F854-4C0E-9F20-9DC7A4443A03}">
      <dgm:prSet/>
      <dgm:spPr/>
      <dgm:t>
        <a:bodyPr/>
        <a:lstStyle/>
        <a:p>
          <a:r>
            <a:rPr lang="en-US"/>
            <a:t>STOP. THINK.</a:t>
          </a:r>
        </a:p>
      </dgm:t>
    </dgm:pt>
    <dgm:pt modelId="{AD5911D8-32C8-4B70-867C-7762FE044993}" type="parTrans" cxnId="{D5C8B374-978F-4D6A-A068-E231508C75D3}">
      <dgm:prSet/>
      <dgm:spPr/>
      <dgm:t>
        <a:bodyPr/>
        <a:lstStyle/>
        <a:p>
          <a:endParaRPr lang="en-US"/>
        </a:p>
      </dgm:t>
    </dgm:pt>
    <dgm:pt modelId="{5E2FF662-A4F9-4DDA-A6F1-1FD632E6BF9A}" type="sibTrans" cxnId="{D5C8B374-978F-4D6A-A068-E231508C75D3}">
      <dgm:prSet phldrT="4" phldr="0"/>
      <dgm:spPr/>
      <dgm:t>
        <a:bodyPr/>
        <a:lstStyle/>
        <a:p>
          <a:r>
            <a:rPr lang="en-US"/>
            <a:t>4</a:t>
          </a:r>
        </a:p>
      </dgm:t>
    </dgm:pt>
    <dgm:pt modelId="{9D4388C1-A1F6-42C9-8117-8325C6B97867}">
      <dgm:prSet/>
      <dgm:spPr/>
      <dgm:t>
        <a:bodyPr/>
        <a:lstStyle/>
        <a:p>
          <a:r>
            <a:rPr lang="en-US"/>
            <a:t>Before you click, look for common baiting tactics</a:t>
          </a:r>
        </a:p>
      </dgm:t>
    </dgm:pt>
    <dgm:pt modelId="{76AD9927-A4EB-40CF-B623-6437E8F6104E}" type="parTrans" cxnId="{246A9D56-DB9A-4E21-8287-F4AEA8E865B4}">
      <dgm:prSet/>
      <dgm:spPr/>
      <dgm:t>
        <a:bodyPr/>
        <a:lstStyle/>
        <a:p>
          <a:endParaRPr lang="en-US"/>
        </a:p>
      </dgm:t>
    </dgm:pt>
    <dgm:pt modelId="{882EDAC0-D921-4935-8191-4A6A43FCDBED}" type="sibTrans" cxnId="{246A9D56-DB9A-4E21-8287-F4AEA8E865B4}">
      <dgm:prSet/>
      <dgm:spPr/>
      <dgm:t>
        <a:bodyPr/>
        <a:lstStyle/>
        <a:p>
          <a:endParaRPr lang="en-US"/>
        </a:p>
      </dgm:t>
    </dgm:pt>
    <dgm:pt modelId="{29E8F84B-A668-4B8A-8FC3-7DBD8CC04FFF}">
      <dgm:prSet/>
      <dgm:spPr/>
      <dgm:t>
        <a:bodyPr/>
        <a:lstStyle/>
        <a:p>
          <a:r>
            <a:rPr lang="en-US"/>
            <a:t>If the message looks suspicious or too good to be true, treat it as such</a:t>
          </a:r>
        </a:p>
      </dgm:t>
    </dgm:pt>
    <dgm:pt modelId="{5969F260-F51D-4B3B-9D21-CE9C27949884}" type="parTrans" cxnId="{5596A67E-4FD8-4E5B-9296-F3D57FF65315}">
      <dgm:prSet/>
      <dgm:spPr/>
      <dgm:t>
        <a:bodyPr/>
        <a:lstStyle/>
        <a:p>
          <a:endParaRPr lang="en-US"/>
        </a:p>
      </dgm:t>
    </dgm:pt>
    <dgm:pt modelId="{D4843950-42DD-4E51-BAEC-2B8765183B79}" type="sibTrans" cxnId="{5596A67E-4FD8-4E5B-9296-F3D57FF65315}">
      <dgm:prSet/>
      <dgm:spPr/>
      <dgm:t>
        <a:bodyPr/>
        <a:lstStyle/>
        <a:p>
          <a:endParaRPr lang="en-US"/>
        </a:p>
      </dgm:t>
    </dgm:pt>
    <dgm:pt modelId="{53F06239-8889-455A-BA03-00CDBF428FC2}" type="pres">
      <dgm:prSet presAssocID="{2837835C-E5FC-4B14-BD2C-2BD818EA2C15}" presName="Name0" presStyleCnt="0">
        <dgm:presLayoutVars>
          <dgm:animLvl val="lvl"/>
          <dgm:resizeHandles val="exact"/>
        </dgm:presLayoutVars>
      </dgm:prSet>
      <dgm:spPr/>
    </dgm:pt>
    <dgm:pt modelId="{3BC34BB3-142F-49FE-8940-35063F7B84A7}" type="pres">
      <dgm:prSet presAssocID="{9FE8C420-F1D6-435F-A920-EF325F36167E}" presName="compositeNode" presStyleCnt="0">
        <dgm:presLayoutVars>
          <dgm:bulletEnabled val="1"/>
        </dgm:presLayoutVars>
      </dgm:prSet>
      <dgm:spPr/>
    </dgm:pt>
    <dgm:pt modelId="{97B8C3FA-A418-48D3-A2B4-54624935890F}" type="pres">
      <dgm:prSet presAssocID="{9FE8C420-F1D6-435F-A920-EF325F36167E}" presName="bgRect" presStyleLbl="bgAccFollowNode1" presStyleIdx="0" presStyleCnt="4"/>
      <dgm:spPr/>
    </dgm:pt>
    <dgm:pt modelId="{B511E06B-78E9-44FC-A6A3-0C446B1C6007}" type="pres">
      <dgm:prSet presAssocID="{AE148040-D908-4DA3-A6D6-16F845802E22}" presName="sibTransNodeCircle" presStyleLbl="alignNode1" presStyleIdx="0" presStyleCnt="8">
        <dgm:presLayoutVars>
          <dgm:chMax val="0"/>
          <dgm:bulletEnabled/>
        </dgm:presLayoutVars>
      </dgm:prSet>
      <dgm:spPr/>
    </dgm:pt>
    <dgm:pt modelId="{A53858ED-9679-4D8B-B45C-B832EFF6CEBE}" type="pres">
      <dgm:prSet presAssocID="{9FE8C420-F1D6-435F-A920-EF325F36167E}" presName="bottomLine" presStyleLbl="alignNode1" presStyleIdx="1" presStyleCnt="8">
        <dgm:presLayoutVars/>
      </dgm:prSet>
      <dgm:spPr/>
    </dgm:pt>
    <dgm:pt modelId="{6CFFDAFA-073F-4907-9D42-2DC0B532CDC7}" type="pres">
      <dgm:prSet presAssocID="{9FE8C420-F1D6-435F-A920-EF325F36167E}" presName="nodeText" presStyleLbl="bgAccFollowNode1" presStyleIdx="0" presStyleCnt="4">
        <dgm:presLayoutVars>
          <dgm:bulletEnabled val="1"/>
        </dgm:presLayoutVars>
      </dgm:prSet>
      <dgm:spPr/>
    </dgm:pt>
    <dgm:pt modelId="{DCEE2E2E-DF65-49D9-BAB0-BF84C334BE73}" type="pres">
      <dgm:prSet presAssocID="{AE148040-D908-4DA3-A6D6-16F845802E22}" presName="sibTrans" presStyleCnt="0"/>
      <dgm:spPr/>
    </dgm:pt>
    <dgm:pt modelId="{C4669216-EB2C-4FB3-9734-7BEFE24B45F4}" type="pres">
      <dgm:prSet presAssocID="{A8FD31F1-16F4-40CD-A435-572A011FB1D2}" presName="compositeNode" presStyleCnt="0">
        <dgm:presLayoutVars>
          <dgm:bulletEnabled val="1"/>
        </dgm:presLayoutVars>
      </dgm:prSet>
      <dgm:spPr/>
    </dgm:pt>
    <dgm:pt modelId="{2103944A-0FBC-4DAF-BAB2-72A29FF73446}" type="pres">
      <dgm:prSet presAssocID="{A8FD31F1-16F4-40CD-A435-572A011FB1D2}" presName="bgRect" presStyleLbl="bgAccFollowNode1" presStyleIdx="1" presStyleCnt="4"/>
      <dgm:spPr/>
    </dgm:pt>
    <dgm:pt modelId="{2C90A482-272A-4870-AD36-EC238105589F}" type="pres">
      <dgm:prSet presAssocID="{7AC71FFF-F489-4B7F-A798-D28B607F43AE}" presName="sibTransNodeCircle" presStyleLbl="alignNode1" presStyleIdx="2" presStyleCnt="8">
        <dgm:presLayoutVars>
          <dgm:chMax val="0"/>
          <dgm:bulletEnabled/>
        </dgm:presLayoutVars>
      </dgm:prSet>
      <dgm:spPr/>
    </dgm:pt>
    <dgm:pt modelId="{46FA1415-F3D1-4FA7-BD64-1A95929E0B23}" type="pres">
      <dgm:prSet presAssocID="{A8FD31F1-16F4-40CD-A435-572A011FB1D2}" presName="bottomLine" presStyleLbl="alignNode1" presStyleIdx="3" presStyleCnt="8">
        <dgm:presLayoutVars/>
      </dgm:prSet>
      <dgm:spPr/>
    </dgm:pt>
    <dgm:pt modelId="{D93E2C13-EEDE-44F0-9146-A6A947B9FBAA}" type="pres">
      <dgm:prSet presAssocID="{A8FD31F1-16F4-40CD-A435-572A011FB1D2}" presName="nodeText" presStyleLbl="bgAccFollowNode1" presStyleIdx="1" presStyleCnt="4">
        <dgm:presLayoutVars>
          <dgm:bulletEnabled val="1"/>
        </dgm:presLayoutVars>
      </dgm:prSet>
      <dgm:spPr/>
    </dgm:pt>
    <dgm:pt modelId="{F92A025B-2EA6-4560-BBD9-1E566A2CE98E}" type="pres">
      <dgm:prSet presAssocID="{7AC71FFF-F489-4B7F-A798-D28B607F43AE}" presName="sibTrans" presStyleCnt="0"/>
      <dgm:spPr/>
    </dgm:pt>
    <dgm:pt modelId="{81C083B4-E361-44C7-B4D5-1E890C850B0E}" type="pres">
      <dgm:prSet presAssocID="{787FA466-7F64-4C58-8CB1-660493E058CD}" presName="compositeNode" presStyleCnt="0">
        <dgm:presLayoutVars>
          <dgm:bulletEnabled val="1"/>
        </dgm:presLayoutVars>
      </dgm:prSet>
      <dgm:spPr/>
    </dgm:pt>
    <dgm:pt modelId="{1E6E931C-B478-429D-A787-137B32A58533}" type="pres">
      <dgm:prSet presAssocID="{787FA466-7F64-4C58-8CB1-660493E058CD}" presName="bgRect" presStyleLbl="bgAccFollowNode1" presStyleIdx="2" presStyleCnt="4"/>
      <dgm:spPr/>
    </dgm:pt>
    <dgm:pt modelId="{3DC82BF8-8D44-48A8-BA05-B57662B51DE2}" type="pres">
      <dgm:prSet presAssocID="{4F85C67B-ABD3-4DED-A937-375200CAEF16}" presName="sibTransNodeCircle" presStyleLbl="alignNode1" presStyleIdx="4" presStyleCnt="8">
        <dgm:presLayoutVars>
          <dgm:chMax val="0"/>
          <dgm:bulletEnabled/>
        </dgm:presLayoutVars>
      </dgm:prSet>
      <dgm:spPr/>
    </dgm:pt>
    <dgm:pt modelId="{BF1613F8-0B14-49CB-A372-BBE154E38169}" type="pres">
      <dgm:prSet presAssocID="{787FA466-7F64-4C58-8CB1-660493E058CD}" presName="bottomLine" presStyleLbl="alignNode1" presStyleIdx="5" presStyleCnt="8">
        <dgm:presLayoutVars/>
      </dgm:prSet>
      <dgm:spPr/>
    </dgm:pt>
    <dgm:pt modelId="{39F1253B-FC08-41F0-8E3A-EB7B48E687B1}" type="pres">
      <dgm:prSet presAssocID="{787FA466-7F64-4C58-8CB1-660493E058CD}" presName="nodeText" presStyleLbl="bgAccFollowNode1" presStyleIdx="2" presStyleCnt="4">
        <dgm:presLayoutVars>
          <dgm:bulletEnabled val="1"/>
        </dgm:presLayoutVars>
      </dgm:prSet>
      <dgm:spPr/>
    </dgm:pt>
    <dgm:pt modelId="{FC6F5D33-AD9D-44F0-A745-1E08A532A1C7}" type="pres">
      <dgm:prSet presAssocID="{4F85C67B-ABD3-4DED-A937-375200CAEF16}" presName="sibTrans" presStyleCnt="0"/>
      <dgm:spPr/>
    </dgm:pt>
    <dgm:pt modelId="{105D7DF4-CC94-4CE1-AB88-5107076D9A67}" type="pres">
      <dgm:prSet presAssocID="{228E1DC9-F854-4C0E-9F20-9DC7A4443A03}" presName="compositeNode" presStyleCnt="0">
        <dgm:presLayoutVars>
          <dgm:bulletEnabled val="1"/>
        </dgm:presLayoutVars>
      </dgm:prSet>
      <dgm:spPr/>
    </dgm:pt>
    <dgm:pt modelId="{442CFAD0-8D80-4393-A41F-F61922AEAC97}" type="pres">
      <dgm:prSet presAssocID="{228E1DC9-F854-4C0E-9F20-9DC7A4443A03}" presName="bgRect" presStyleLbl="bgAccFollowNode1" presStyleIdx="3" presStyleCnt="4"/>
      <dgm:spPr/>
    </dgm:pt>
    <dgm:pt modelId="{2133994A-0CAA-401A-A52C-B227CA22C06B}" type="pres">
      <dgm:prSet presAssocID="{5E2FF662-A4F9-4DDA-A6F1-1FD632E6BF9A}" presName="sibTransNodeCircle" presStyleLbl="alignNode1" presStyleIdx="6" presStyleCnt="8">
        <dgm:presLayoutVars>
          <dgm:chMax val="0"/>
          <dgm:bulletEnabled/>
        </dgm:presLayoutVars>
      </dgm:prSet>
      <dgm:spPr/>
    </dgm:pt>
    <dgm:pt modelId="{B8496D58-9C0D-44F0-B21A-351076F3C094}" type="pres">
      <dgm:prSet presAssocID="{228E1DC9-F854-4C0E-9F20-9DC7A4443A03}" presName="bottomLine" presStyleLbl="alignNode1" presStyleIdx="7" presStyleCnt="8">
        <dgm:presLayoutVars/>
      </dgm:prSet>
      <dgm:spPr/>
    </dgm:pt>
    <dgm:pt modelId="{340DC8D0-993B-43D2-855A-65ADC8264B91}" type="pres">
      <dgm:prSet presAssocID="{228E1DC9-F854-4C0E-9F20-9DC7A4443A03}" presName="nodeText" presStyleLbl="bgAccFollowNode1" presStyleIdx="3" presStyleCnt="4">
        <dgm:presLayoutVars>
          <dgm:bulletEnabled val="1"/>
        </dgm:presLayoutVars>
      </dgm:prSet>
      <dgm:spPr/>
    </dgm:pt>
  </dgm:ptLst>
  <dgm:cxnLst>
    <dgm:cxn modelId="{ECC51806-C968-484C-8A3F-07E1498CD5E9}" type="presOf" srcId="{4F85C67B-ABD3-4DED-A937-375200CAEF16}" destId="{3DC82BF8-8D44-48A8-BA05-B57662B51DE2}" srcOrd="0" destOrd="0" presId="urn:microsoft.com/office/officeart/2016/7/layout/BasicLinearProcessNumbered"/>
    <dgm:cxn modelId="{D9A3AE0B-C629-4F06-9567-AF3D87D81A1E}" type="presOf" srcId="{7AC71FFF-F489-4B7F-A798-D28B607F43AE}" destId="{2C90A482-272A-4870-AD36-EC238105589F}" srcOrd="0" destOrd="0" presId="urn:microsoft.com/office/officeart/2016/7/layout/BasicLinearProcessNumbered"/>
    <dgm:cxn modelId="{92902412-4A3E-4F64-ACC4-E39BB1027274}" type="presOf" srcId="{5EAB2DA0-ABA8-44AF-9A67-6316446EC5CA}" destId="{39F1253B-FC08-41F0-8E3A-EB7B48E687B1}" srcOrd="0" destOrd="2" presId="urn:microsoft.com/office/officeart/2016/7/layout/BasicLinearProcessNumbered"/>
    <dgm:cxn modelId="{A1BE202C-53D5-4715-852E-4DC8163713A9}" srcId="{787FA466-7F64-4C58-8CB1-660493E058CD}" destId="{60BE2C94-6105-4D38-AEE4-3CC724BB9874}" srcOrd="3" destOrd="0" parTransId="{18536C41-FD2A-445F-A1D4-2DBCAE3A4822}" sibTransId="{BF238B34-6810-4759-9D28-FA77BBD4D49C}"/>
    <dgm:cxn modelId="{860FCD2E-EDD4-4A10-8F1F-F3AE6C3B6AD4}" type="presOf" srcId="{7A53E71A-6494-40BA-9C9D-BBF724A2F0E4}" destId="{39F1253B-FC08-41F0-8E3A-EB7B48E687B1}" srcOrd="0" destOrd="3" presId="urn:microsoft.com/office/officeart/2016/7/layout/BasicLinearProcessNumbered"/>
    <dgm:cxn modelId="{57D13333-3BC8-4C95-BB8C-ACC511B2917F}" type="presOf" srcId="{9FE8C420-F1D6-435F-A920-EF325F36167E}" destId="{97B8C3FA-A418-48D3-A2B4-54624935890F}" srcOrd="0" destOrd="0" presId="urn:microsoft.com/office/officeart/2016/7/layout/BasicLinearProcessNumbered"/>
    <dgm:cxn modelId="{F4421F41-4952-4A42-A474-3A93B945C238}" srcId="{787FA466-7F64-4C58-8CB1-660493E058CD}" destId="{7A53E71A-6494-40BA-9C9D-BBF724A2F0E4}" srcOrd="2" destOrd="0" parTransId="{C00E84E7-4831-40E7-9907-22465E477893}" sibTransId="{10824EEB-E592-414D-9E78-FF7F520A9332}"/>
    <dgm:cxn modelId="{0956A161-C78B-4869-AEEA-7C0A5B8F23C9}" type="presOf" srcId="{913AC445-E8F1-4843-9F81-04141AE067C9}" destId="{39F1253B-FC08-41F0-8E3A-EB7B48E687B1}" srcOrd="0" destOrd="1" presId="urn:microsoft.com/office/officeart/2016/7/layout/BasicLinearProcessNumbered"/>
    <dgm:cxn modelId="{A897C661-A38D-4DAE-B0A4-1FE5806B07CE}" type="presOf" srcId="{2837835C-E5FC-4B14-BD2C-2BD818EA2C15}" destId="{53F06239-8889-455A-BA03-00CDBF428FC2}" srcOrd="0" destOrd="0" presId="urn:microsoft.com/office/officeart/2016/7/layout/BasicLinearProcessNumbered"/>
    <dgm:cxn modelId="{8F251A4E-5203-4ACA-AA47-774DAA5CEFB3}" type="presOf" srcId="{A8FD31F1-16F4-40CD-A435-572A011FB1D2}" destId="{D93E2C13-EEDE-44F0-9146-A6A947B9FBAA}" srcOrd="1" destOrd="0" presId="urn:microsoft.com/office/officeart/2016/7/layout/BasicLinearProcessNumbered"/>
    <dgm:cxn modelId="{AA57CA52-F654-4512-AF40-7FD7657A850A}" type="presOf" srcId="{9D4388C1-A1F6-42C9-8117-8325C6B97867}" destId="{340DC8D0-993B-43D2-855A-65ADC8264B91}" srcOrd="0" destOrd="1" presId="urn:microsoft.com/office/officeart/2016/7/layout/BasicLinearProcessNumbered"/>
    <dgm:cxn modelId="{5D534853-8E72-408A-8244-0143D4767492}" type="presOf" srcId="{787FA466-7F64-4C58-8CB1-660493E058CD}" destId="{39F1253B-FC08-41F0-8E3A-EB7B48E687B1}" srcOrd="1" destOrd="0" presId="urn:microsoft.com/office/officeart/2016/7/layout/BasicLinearProcessNumbered"/>
    <dgm:cxn modelId="{E4D40854-5F12-45B8-A3E7-1238C5166DE5}" srcId="{787FA466-7F64-4C58-8CB1-660493E058CD}" destId="{913AC445-E8F1-4843-9F81-04141AE067C9}" srcOrd="0" destOrd="0" parTransId="{5040AF02-6617-4677-AC53-4224E81031F2}" sibTransId="{D0AC345A-5197-4A56-BAEA-B52225B65174}"/>
    <dgm:cxn modelId="{D5C8B374-978F-4D6A-A068-E231508C75D3}" srcId="{2837835C-E5FC-4B14-BD2C-2BD818EA2C15}" destId="{228E1DC9-F854-4C0E-9F20-9DC7A4443A03}" srcOrd="3" destOrd="0" parTransId="{AD5911D8-32C8-4B70-867C-7762FE044993}" sibTransId="{5E2FF662-A4F9-4DDA-A6F1-1FD632E6BF9A}"/>
    <dgm:cxn modelId="{246A9D56-DB9A-4E21-8287-F4AEA8E865B4}" srcId="{228E1DC9-F854-4C0E-9F20-9DC7A4443A03}" destId="{9D4388C1-A1F6-42C9-8117-8325C6B97867}" srcOrd="0" destOrd="0" parTransId="{76AD9927-A4EB-40CF-B623-6437E8F6104E}" sibTransId="{882EDAC0-D921-4935-8191-4A6A43FCDBED}"/>
    <dgm:cxn modelId="{7A40697A-2A1C-43C3-A060-3AD8DA1A2F1E}" type="presOf" srcId="{60BE2C94-6105-4D38-AEE4-3CC724BB9874}" destId="{39F1253B-FC08-41F0-8E3A-EB7B48E687B1}" srcOrd="0" destOrd="4" presId="urn:microsoft.com/office/officeart/2016/7/layout/BasicLinearProcessNumbered"/>
    <dgm:cxn modelId="{5596A67E-4FD8-4E5B-9296-F3D57FF65315}" srcId="{228E1DC9-F854-4C0E-9F20-9DC7A4443A03}" destId="{29E8F84B-A668-4B8A-8FC3-7DBD8CC04FFF}" srcOrd="1" destOrd="0" parTransId="{5969F260-F51D-4B3B-9D21-CE9C27949884}" sibTransId="{D4843950-42DD-4E51-BAEC-2B8765183B79}"/>
    <dgm:cxn modelId="{AE20587F-4F50-40C5-9029-6B0FF2736DB9}" type="presOf" srcId="{AE148040-D908-4DA3-A6D6-16F845802E22}" destId="{B511E06B-78E9-44FC-A6A3-0C446B1C6007}" srcOrd="0" destOrd="0" presId="urn:microsoft.com/office/officeart/2016/7/layout/BasicLinearProcessNumbered"/>
    <dgm:cxn modelId="{24BC1D85-8908-436C-A413-BC0B1BBEE1D0}" srcId="{2837835C-E5FC-4B14-BD2C-2BD818EA2C15}" destId="{787FA466-7F64-4C58-8CB1-660493E058CD}" srcOrd="2" destOrd="0" parTransId="{464316C9-3461-4485-AE5A-7F587ABD43CF}" sibTransId="{4F85C67B-ABD3-4DED-A937-375200CAEF16}"/>
    <dgm:cxn modelId="{9C4F7385-D7A9-4A42-8B8E-EDCB4E623012}" type="presOf" srcId="{228E1DC9-F854-4C0E-9F20-9DC7A4443A03}" destId="{340DC8D0-993B-43D2-855A-65ADC8264B91}" srcOrd="1" destOrd="0" presId="urn:microsoft.com/office/officeart/2016/7/layout/BasicLinearProcessNumbered"/>
    <dgm:cxn modelId="{2E743987-CA7A-4692-9E13-30D6A1894A13}" srcId="{2837835C-E5FC-4B14-BD2C-2BD818EA2C15}" destId="{9FE8C420-F1D6-435F-A920-EF325F36167E}" srcOrd="0" destOrd="0" parTransId="{D3098FA6-A29F-454E-B506-1A075CFBC4EC}" sibTransId="{AE148040-D908-4DA3-A6D6-16F845802E22}"/>
    <dgm:cxn modelId="{875B6794-2118-4FA5-87C2-5DAE4F7E0402}" type="presOf" srcId="{787FA466-7F64-4C58-8CB1-660493E058CD}" destId="{1E6E931C-B478-429D-A787-137B32A58533}" srcOrd="0" destOrd="0" presId="urn:microsoft.com/office/officeart/2016/7/layout/BasicLinearProcessNumbered"/>
    <dgm:cxn modelId="{598D339A-B90B-48BA-B23C-35BA4DA5C881}" srcId="{2837835C-E5FC-4B14-BD2C-2BD818EA2C15}" destId="{A8FD31F1-16F4-40CD-A435-572A011FB1D2}" srcOrd="1" destOrd="0" parTransId="{770EEA2E-6531-4F0D-B1CA-4C7211B8FE50}" sibTransId="{7AC71FFF-F489-4B7F-A798-D28B607F43AE}"/>
    <dgm:cxn modelId="{44E5E1A4-E7EB-4DC8-AAFA-9EC742271ADB}" type="presOf" srcId="{A8FD31F1-16F4-40CD-A435-572A011FB1D2}" destId="{2103944A-0FBC-4DAF-BAB2-72A29FF73446}" srcOrd="0" destOrd="0" presId="urn:microsoft.com/office/officeart/2016/7/layout/BasicLinearProcessNumbered"/>
    <dgm:cxn modelId="{A2ABE3B5-C80B-4A8D-8D25-23591EE2BBBF}" srcId="{787FA466-7F64-4C58-8CB1-660493E058CD}" destId="{5EAB2DA0-ABA8-44AF-9A67-6316446EC5CA}" srcOrd="1" destOrd="0" parTransId="{D98F0143-8052-453B-A7D9-ED13F56F805B}" sibTransId="{E5C03EE6-8227-4690-8C59-7749B75F353E}"/>
    <dgm:cxn modelId="{F5AE24BD-2309-4BAD-AAC1-7629BFCE537B}" type="presOf" srcId="{29E8F84B-A668-4B8A-8FC3-7DBD8CC04FFF}" destId="{340DC8D0-993B-43D2-855A-65ADC8264B91}" srcOrd="0" destOrd="2" presId="urn:microsoft.com/office/officeart/2016/7/layout/BasicLinearProcessNumbered"/>
    <dgm:cxn modelId="{3EFCE3C0-83EE-455D-A9B4-8BBC720FC675}" type="presOf" srcId="{9FE8C420-F1D6-435F-A920-EF325F36167E}" destId="{6CFFDAFA-073F-4907-9D42-2DC0B532CDC7}" srcOrd="1" destOrd="0" presId="urn:microsoft.com/office/officeart/2016/7/layout/BasicLinearProcessNumbered"/>
    <dgm:cxn modelId="{EAC032C7-B100-45C9-9ABD-930C24362DDA}" type="presOf" srcId="{228E1DC9-F854-4C0E-9F20-9DC7A4443A03}" destId="{442CFAD0-8D80-4393-A41F-F61922AEAC97}" srcOrd="0" destOrd="0" presId="urn:microsoft.com/office/officeart/2016/7/layout/BasicLinearProcessNumbered"/>
    <dgm:cxn modelId="{E36210FC-B036-4FB9-B8F3-353D48D467D5}" type="presOf" srcId="{5E2FF662-A4F9-4DDA-A6F1-1FD632E6BF9A}" destId="{2133994A-0CAA-401A-A52C-B227CA22C06B}" srcOrd="0" destOrd="0" presId="urn:microsoft.com/office/officeart/2016/7/layout/BasicLinearProcessNumbered"/>
    <dgm:cxn modelId="{EC872102-8215-47B0-A442-827B1DDDF60F}" type="presParOf" srcId="{53F06239-8889-455A-BA03-00CDBF428FC2}" destId="{3BC34BB3-142F-49FE-8940-35063F7B84A7}" srcOrd="0" destOrd="0" presId="urn:microsoft.com/office/officeart/2016/7/layout/BasicLinearProcessNumbered"/>
    <dgm:cxn modelId="{5A0C2BA4-E083-463C-B133-79D30DA4228A}" type="presParOf" srcId="{3BC34BB3-142F-49FE-8940-35063F7B84A7}" destId="{97B8C3FA-A418-48D3-A2B4-54624935890F}" srcOrd="0" destOrd="0" presId="urn:microsoft.com/office/officeart/2016/7/layout/BasicLinearProcessNumbered"/>
    <dgm:cxn modelId="{94AB94BC-2F9E-4999-B03E-102E1926405D}" type="presParOf" srcId="{3BC34BB3-142F-49FE-8940-35063F7B84A7}" destId="{B511E06B-78E9-44FC-A6A3-0C446B1C6007}" srcOrd="1" destOrd="0" presId="urn:microsoft.com/office/officeart/2016/7/layout/BasicLinearProcessNumbered"/>
    <dgm:cxn modelId="{FD8D5A10-D7BF-4B10-9927-89209BA93298}" type="presParOf" srcId="{3BC34BB3-142F-49FE-8940-35063F7B84A7}" destId="{A53858ED-9679-4D8B-B45C-B832EFF6CEBE}" srcOrd="2" destOrd="0" presId="urn:microsoft.com/office/officeart/2016/7/layout/BasicLinearProcessNumbered"/>
    <dgm:cxn modelId="{4DC449A4-EA51-4546-8B46-1DACE90B8B78}" type="presParOf" srcId="{3BC34BB3-142F-49FE-8940-35063F7B84A7}" destId="{6CFFDAFA-073F-4907-9D42-2DC0B532CDC7}" srcOrd="3" destOrd="0" presId="urn:microsoft.com/office/officeart/2016/7/layout/BasicLinearProcessNumbered"/>
    <dgm:cxn modelId="{C880D331-2646-4E57-9406-4C763B406A2F}" type="presParOf" srcId="{53F06239-8889-455A-BA03-00CDBF428FC2}" destId="{DCEE2E2E-DF65-49D9-BAB0-BF84C334BE73}" srcOrd="1" destOrd="0" presId="urn:microsoft.com/office/officeart/2016/7/layout/BasicLinearProcessNumbered"/>
    <dgm:cxn modelId="{4F6EB99D-984B-46EA-B718-9CF0EDC02228}" type="presParOf" srcId="{53F06239-8889-455A-BA03-00CDBF428FC2}" destId="{C4669216-EB2C-4FB3-9734-7BEFE24B45F4}" srcOrd="2" destOrd="0" presId="urn:microsoft.com/office/officeart/2016/7/layout/BasicLinearProcessNumbered"/>
    <dgm:cxn modelId="{338E0037-B2AD-4E24-8B3B-A0973D060CD4}" type="presParOf" srcId="{C4669216-EB2C-4FB3-9734-7BEFE24B45F4}" destId="{2103944A-0FBC-4DAF-BAB2-72A29FF73446}" srcOrd="0" destOrd="0" presId="urn:microsoft.com/office/officeart/2016/7/layout/BasicLinearProcessNumbered"/>
    <dgm:cxn modelId="{CC513CC5-73E9-4F85-9F39-DFF7D88DA5CD}" type="presParOf" srcId="{C4669216-EB2C-4FB3-9734-7BEFE24B45F4}" destId="{2C90A482-272A-4870-AD36-EC238105589F}" srcOrd="1" destOrd="0" presId="urn:microsoft.com/office/officeart/2016/7/layout/BasicLinearProcessNumbered"/>
    <dgm:cxn modelId="{389F9C80-7E62-4AE1-B6A4-7EE26C8748C8}" type="presParOf" srcId="{C4669216-EB2C-4FB3-9734-7BEFE24B45F4}" destId="{46FA1415-F3D1-4FA7-BD64-1A95929E0B23}" srcOrd="2" destOrd="0" presId="urn:microsoft.com/office/officeart/2016/7/layout/BasicLinearProcessNumbered"/>
    <dgm:cxn modelId="{7CDFFB99-2942-49F1-8D5D-FCE5082DC528}" type="presParOf" srcId="{C4669216-EB2C-4FB3-9734-7BEFE24B45F4}" destId="{D93E2C13-EEDE-44F0-9146-A6A947B9FBAA}" srcOrd="3" destOrd="0" presId="urn:microsoft.com/office/officeart/2016/7/layout/BasicLinearProcessNumbered"/>
    <dgm:cxn modelId="{55B01407-FBC9-45D4-99D2-58029BC9A8DA}" type="presParOf" srcId="{53F06239-8889-455A-BA03-00CDBF428FC2}" destId="{F92A025B-2EA6-4560-BBD9-1E566A2CE98E}" srcOrd="3" destOrd="0" presId="urn:microsoft.com/office/officeart/2016/7/layout/BasicLinearProcessNumbered"/>
    <dgm:cxn modelId="{907E3AE6-4951-488C-9C14-3619656131FC}" type="presParOf" srcId="{53F06239-8889-455A-BA03-00CDBF428FC2}" destId="{81C083B4-E361-44C7-B4D5-1E890C850B0E}" srcOrd="4" destOrd="0" presId="urn:microsoft.com/office/officeart/2016/7/layout/BasicLinearProcessNumbered"/>
    <dgm:cxn modelId="{098D274B-2770-49E0-8306-52BB7B8ADF74}" type="presParOf" srcId="{81C083B4-E361-44C7-B4D5-1E890C850B0E}" destId="{1E6E931C-B478-429D-A787-137B32A58533}" srcOrd="0" destOrd="0" presId="urn:microsoft.com/office/officeart/2016/7/layout/BasicLinearProcessNumbered"/>
    <dgm:cxn modelId="{A9274634-4744-4EC9-B4A6-C63A83C7264C}" type="presParOf" srcId="{81C083B4-E361-44C7-B4D5-1E890C850B0E}" destId="{3DC82BF8-8D44-48A8-BA05-B57662B51DE2}" srcOrd="1" destOrd="0" presId="urn:microsoft.com/office/officeart/2016/7/layout/BasicLinearProcessNumbered"/>
    <dgm:cxn modelId="{17A4DB50-71C4-40CA-86D2-94C5B9DA1C07}" type="presParOf" srcId="{81C083B4-E361-44C7-B4D5-1E890C850B0E}" destId="{BF1613F8-0B14-49CB-A372-BBE154E38169}" srcOrd="2" destOrd="0" presId="urn:microsoft.com/office/officeart/2016/7/layout/BasicLinearProcessNumbered"/>
    <dgm:cxn modelId="{02BA9C6C-935F-4FC1-941B-FDCA5343ED94}" type="presParOf" srcId="{81C083B4-E361-44C7-B4D5-1E890C850B0E}" destId="{39F1253B-FC08-41F0-8E3A-EB7B48E687B1}" srcOrd="3" destOrd="0" presId="urn:microsoft.com/office/officeart/2016/7/layout/BasicLinearProcessNumbered"/>
    <dgm:cxn modelId="{E3D49AC1-E267-4852-8E8B-513065E5557D}" type="presParOf" srcId="{53F06239-8889-455A-BA03-00CDBF428FC2}" destId="{FC6F5D33-AD9D-44F0-A745-1E08A532A1C7}" srcOrd="5" destOrd="0" presId="urn:microsoft.com/office/officeart/2016/7/layout/BasicLinearProcessNumbered"/>
    <dgm:cxn modelId="{C062350E-9354-4097-961F-EC0C9270DB12}" type="presParOf" srcId="{53F06239-8889-455A-BA03-00CDBF428FC2}" destId="{105D7DF4-CC94-4CE1-AB88-5107076D9A67}" srcOrd="6" destOrd="0" presId="urn:microsoft.com/office/officeart/2016/7/layout/BasicLinearProcessNumbered"/>
    <dgm:cxn modelId="{646B3F34-8487-48F5-AA72-24570F9B2ACC}" type="presParOf" srcId="{105D7DF4-CC94-4CE1-AB88-5107076D9A67}" destId="{442CFAD0-8D80-4393-A41F-F61922AEAC97}" srcOrd="0" destOrd="0" presId="urn:microsoft.com/office/officeart/2016/7/layout/BasicLinearProcessNumbered"/>
    <dgm:cxn modelId="{D70467E7-FFD9-41BE-A9A0-CEE4836FB77F}" type="presParOf" srcId="{105D7DF4-CC94-4CE1-AB88-5107076D9A67}" destId="{2133994A-0CAA-401A-A52C-B227CA22C06B}" srcOrd="1" destOrd="0" presId="urn:microsoft.com/office/officeart/2016/7/layout/BasicLinearProcessNumbered"/>
    <dgm:cxn modelId="{68C8B2AB-07B1-435E-BB2D-B9BDBD0EA873}" type="presParOf" srcId="{105D7DF4-CC94-4CE1-AB88-5107076D9A67}" destId="{B8496D58-9C0D-44F0-B21A-351076F3C094}" srcOrd="2" destOrd="0" presId="urn:microsoft.com/office/officeart/2016/7/layout/BasicLinearProcessNumbered"/>
    <dgm:cxn modelId="{D6AA4D86-D5E2-4066-95AE-BF8C54B180F3}" type="presParOf" srcId="{105D7DF4-CC94-4CE1-AB88-5107076D9A67}" destId="{340DC8D0-993B-43D2-855A-65ADC8264B9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8C3FA-A418-48D3-A2B4-54624935890F}">
      <dsp:nvSpPr>
        <dsp:cNvPr id="0" name=""/>
        <dsp:cNvSpPr/>
      </dsp:nvSpPr>
      <dsp:spPr>
        <a:xfrm>
          <a:off x="2902" y="159196"/>
          <a:ext cx="2302371" cy="322331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666750">
            <a:lnSpc>
              <a:spcPct val="90000"/>
            </a:lnSpc>
            <a:spcBef>
              <a:spcPct val="0"/>
            </a:spcBef>
            <a:spcAft>
              <a:spcPct val="35000"/>
            </a:spcAft>
            <a:buNone/>
          </a:pPr>
          <a:r>
            <a:rPr lang="en-US" sz="1500" kern="1200"/>
            <a:t>Be cognizant and vigilant of this threat.</a:t>
          </a:r>
        </a:p>
      </dsp:txBody>
      <dsp:txXfrm>
        <a:off x="2902" y="1384057"/>
        <a:ext cx="2302371" cy="1933991"/>
      </dsp:txXfrm>
    </dsp:sp>
    <dsp:sp modelId="{B511E06B-78E9-44FC-A6A3-0C446B1C6007}">
      <dsp:nvSpPr>
        <dsp:cNvPr id="0" name=""/>
        <dsp:cNvSpPr/>
      </dsp:nvSpPr>
      <dsp:spPr>
        <a:xfrm>
          <a:off x="670589" y="481528"/>
          <a:ext cx="966995" cy="966995"/>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391" tIns="12700" rIns="7539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12202" y="623141"/>
        <a:ext cx="683769" cy="683769"/>
      </dsp:txXfrm>
    </dsp:sp>
    <dsp:sp modelId="{A53858ED-9679-4D8B-B45C-B832EFF6CEBE}">
      <dsp:nvSpPr>
        <dsp:cNvPr id="0" name=""/>
        <dsp:cNvSpPr/>
      </dsp:nvSpPr>
      <dsp:spPr>
        <a:xfrm>
          <a:off x="2902" y="3382443"/>
          <a:ext cx="2302371"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103944A-0FBC-4DAF-BAB2-72A29FF73446}">
      <dsp:nvSpPr>
        <dsp:cNvPr id="0" name=""/>
        <dsp:cNvSpPr/>
      </dsp:nvSpPr>
      <dsp:spPr>
        <a:xfrm>
          <a:off x="2535510" y="159196"/>
          <a:ext cx="2302371" cy="322331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666750">
            <a:lnSpc>
              <a:spcPct val="90000"/>
            </a:lnSpc>
            <a:spcBef>
              <a:spcPct val="0"/>
            </a:spcBef>
            <a:spcAft>
              <a:spcPct val="35000"/>
            </a:spcAft>
            <a:buNone/>
          </a:pPr>
          <a:r>
            <a:rPr lang="en-US" sz="1500" kern="1200"/>
            <a:t>Before clicking on any web link within a message or opening up</a:t>
          </a:r>
          <a:br>
            <a:rPr lang="en-US" sz="1500" kern="1200"/>
          </a:br>
          <a:r>
            <a:rPr lang="en-US" sz="1500" kern="1200"/>
            <a:t>an attachment, be sure the source of the email is legitimate.</a:t>
          </a:r>
        </a:p>
      </dsp:txBody>
      <dsp:txXfrm>
        <a:off x="2535510" y="1384057"/>
        <a:ext cx="2302371" cy="1933991"/>
      </dsp:txXfrm>
    </dsp:sp>
    <dsp:sp modelId="{2C90A482-272A-4870-AD36-EC238105589F}">
      <dsp:nvSpPr>
        <dsp:cNvPr id="0" name=""/>
        <dsp:cNvSpPr/>
      </dsp:nvSpPr>
      <dsp:spPr>
        <a:xfrm>
          <a:off x="3203197" y="481528"/>
          <a:ext cx="966995" cy="966995"/>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391" tIns="12700" rIns="7539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44810" y="623141"/>
        <a:ext cx="683769" cy="683769"/>
      </dsp:txXfrm>
    </dsp:sp>
    <dsp:sp modelId="{46FA1415-F3D1-4FA7-BD64-1A95929E0B23}">
      <dsp:nvSpPr>
        <dsp:cNvPr id="0" name=""/>
        <dsp:cNvSpPr/>
      </dsp:nvSpPr>
      <dsp:spPr>
        <a:xfrm>
          <a:off x="2535510" y="3382443"/>
          <a:ext cx="2302371"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E6E931C-B478-429D-A787-137B32A58533}">
      <dsp:nvSpPr>
        <dsp:cNvPr id="0" name=""/>
        <dsp:cNvSpPr/>
      </dsp:nvSpPr>
      <dsp:spPr>
        <a:xfrm>
          <a:off x="5068118" y="159196"/>
          <a:ext cx="2302371" cy="322331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622300">
            <a:lnSpc>
              <a:spcPct val="90000"/>
            </a:lnSpc>
            <a:spcBef>
              <a:spcPct val="0"/>
            </a:spcBef>
            <a:spcAft>
              <a:spcPct val="35000"/>
            </a:spcAft>
            <a:buNone/>
          </a:pPr>
          <a:r>
            <a:rPr lang="en-US" sz="1400" kern="1200" dirty="0"/>
            <a:t>The links and attachments can contain:</a:t>
          </a:r>
        </a:p>
        <a:p>
          <a:pPr marL="114300" lvl="1" indent="-114300" algn="l" defTabSz="622300">
            <a:lnSpc>
              <a:spcPct val="90000"/>
            </a:lnSpc>
            <a:spcBef>
              <a:spcPct val="0"/>
            </a:spcBef>
            <a:spcAft>
              <a:spcPct val="15000"/>
            </a:spcAft>
            <a:buChar char="•"/>
          </a:pPr>
          <a:r>
            <a:rPr lang="en-US" sz="1400" kern="1200" dirty="0"/>
            <a:t>Malware</a:t>
          </a:r>
        </a:p>
        <a:p>
          <a:pPr marL="114300" lvl="1" indent="-114300" algn="l" defTabSz="622300">
            <a:lnSpc>
              <a:spcPct val="90000"/>
            </a:lnSpc>
            <a:spcBef>
              <a:spcPct val="0"/>
            </a:spcBef>
            <a:spcAft>
              <a:spcPct val="15000"/>
            </a:spcAft>
            <a:buChar char="•"/>
          </a:pPr>
          <a:r>
            <a:rPr lang="en-US" sz="1400" kern="1200" dirty="0"/>
            <a:t>Spyware</a:t>
          </a:r>
        </a:p>
        <a:p>
          <a:pPr marL="114300" lvl="1" indent="-114300" algn="l" defTabSz="622300">
            <a:lnSpc>
              <a:spcPct val="90000"/>
            </a:lnSpc>
            <a:spcBef>
              <a:spcPct val="0"/>
            </a:spcBef>
            <a:spcAft>
              <a:spcPct val="15000"/>
            </a:spcAft>
            <a:buChar char="•"/>
          </a:pPr>
          <a:r>
            <a:rPr lang="en-US" sz="1400" kern="1200" dirty="0"/>
            <a:t>Viruses</a:t>
          </a:r>
        </a:p>
        <a:p>
          <a:pPr marL="114300" lvl="1" indent="-114300" algn="l" defTabSz="622300">
            <a:lnSpc>
              <a:spcPct val="90000"/>
            </a:lnSpc>
            <a:spcBef>
              <a:spcPct val="0"/>
            </a:spcBef>
            <a:spcAft>
              <a:spcPct val="15000"/>
            </a:spcAft>
            <a:buChar char="•"/>
          </a:pPr>
          <a:r>
            <a:rPr lang="en-US" sz="1400" kern="1200" dirty="0"/>
            <a:t>Trojan horses</a:t>
          </a:r>
        </a:p>
      </dsp:txBody>
      <dsp:txXfrm>
        <a:off x="5068118" y="1384057"/>
        <a:ext cx="2302371" cy="1933991"/>
      </dsp:txXfrm>
    </dsp:sp>
    <dsp:sp modelId="{3DC82BF8-8D44-48A8-BA05-B57662B51DE2}">
      <dsp:nvSpPr>
        <dsp:cNvPr id="0" name=""/>
        <dsp:cNvSpPr/>
      </dsp:nvSpPr>
      <dsp:spPr>
        <a:xfrm>
          <a:off x="5735806" y="481528"/>
          <a:ext cx="966995" cy="966995"/>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391" tIns="12700" rIns="7539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877419" y="623141"/>
        <a:ext cx="683769" cy="683769"/>
      </dsp:txXfrm>
    </dsp:sp>
    <dsp:sp modelId="{BF1613F8-0B14-49CB-A372-BBE154E38169}">
      <dsp:nvSpPr>
        <dsp:cNvPr id="0" name=""/>
        <dsp:cNvSpPr/>
      </dsp:nvSpPr>
      <dsp:spPr>
        <a:xfrm>
          <a:off x="5068118" y="3382443"/>
          <a:ext cx="2302371"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42CFAD0-8D80-4393-A41F-F61922AEAC97}">
      <dsp:nvSpPr>
        <dsp:cNvPr id="0" name=""/>
        <dsp:cNvSpPr/>
      </dsp:nvSpPr>
      <dsp:spPr>
        <a:xfrm>
          <a:off x="7600726" y="159196"/>
          <a:ext cx="2302371" cy="322331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666750">
            <a:lnSpc>
              <a:spcPct val="90000"/>
            </a:lnSpc>
            <a:spcBef>
              <a:spcPct val="0"/>
            </a:spcBef>
            <a:spcAft>
              <a:spcPct val="35000"/>
            </a:spcAft>
            <a:buNone/>
          </a:pPr>
          <a:r>
            <a:rPr lang="en-US" sz="1500" kern="1200"/>
            <a:t>STOP. THINK.</a:t>
          </a:r>
        </a:p>
        <a:p>
          <a:pPr marL="114300" lvl="1" indent="-114300" algn="l" defTabSz="533400">
            <a:lnSpc>
              <a:spcPct val="90000"/>
            </a:lnSpc>
            <a:spcBef>
              <a:spcPct val="0"/>
            </a:spcBef>
            <a:spcAft>
              <a:spcPct val="15000"/>
            </a:spcAft>
            <a:buChar char="•"/>
          </a:pPr>
          <a:r>
            <a:rPr lang="en-US" sz="1200" kern="1200"/>
            <a:t>Before you click, look for common baiting tactics</a:t>
          </a:r>
        </a:p>
        <a:p>
          <a:pPr marL="114300" lvl="1" indent="-114300" algn="l" defTabSz="533400">
            <a:lnSpc>
              <a:spcPct val="90000"/>
            </a:lnSpc>
            <a:spcBef>
              <a:spcPct val="0"/>
            </a:spcBef>
            <a:spcAft>
              <a:spcPct val="15000"/>
            </a:spcAft>
            <a:buChar char="•"/>
          </a:pPr>
          <a:r>
            <a:rPr lang="en-US" sz="1200" kern="1200"/>
            <a:t>If the message looks suspicious or too good to be true, treat it as such</a:t>
          </a:r>
        </a:p>
      </dsp:txBody>
      <dsp:txXfrm>
        <a:off x="7600726" y="1384057"/>
        <a:ext cx="2302371" cy="1933991"/>
      </dsp:txXfrm>
    </dsp:sp>
    <dsp:sp modelId="{2133994A-0CAA-401A-A52C-B227CA22C06B}">
      <dsp:nvSpPr>
        <dsp:cNvPr id="0" name=""/>
        <dsp:cNvSpPr/>
      </dsp:nvSpPr>
      <dsp:spPr>
        <a:xfrm>
          <a:off x="8268414" y="481528"/>
          <a:ext cx="966995" cy="966995"/>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391" tIns="12700" rIns="7539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410027" y="623141"/>
        <a:ext cx="683769" cy="683769"/>
      </dsp:txXfrm>
    </dsp:sp>
    <dsp:sp modelId="{B8496D58-9C0D-44F0-B21A-351076F3C094}">
      <dsp:nvSpPr>
        <dsp:cNvPr id="0" name=""/>
        <dsp:cNvSpPr/>
      </dsp:nvSpPr>
      <dsp:spPr>
        <a:xfrm>
          <a:off x="7600726" y="3382443"/>
          <a:ext cx="2302371"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8F45B0-58C9-4BF0-99E8-5D5A8DC3F0E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B1AF9C-FE1B-4534-A0FF-A1BA60EAC38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ABFF80A-18C9-4983-A49E-9056CEDF1F87}" type="datetimeFigureOut">
              <a:rPr lang="en-US" smtClean="0"/>
              <a:t>6/30/2022</a:t>
            </a:fld>
            <a:endParaRPr lang="en-US"/>
          </a:p>
        </p:txBody>
      </p:sp>
      <p:sp>
        <p:nvSpPr>
          <p:cNvPr id="4" name="Footer Placeholder 3">
            <a:extLst>
              <a:ext uri="{FF2B5EF4-FFF2-40B4-BE49-F238E27FC236}">
                <a16:creationId xmlns:a16="http://schemas.microsoft.com/office/drawing/2014/main" id="{055BB64E-FEDD-467B-A770-33D7AA6D837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31BFC-96B7-49BE-A669-9BFBF155909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3232694-55B6-4559-B19D-9BCE26CCAED4}" type="slidenum">
              <a:rPr lang="en-US" smtClean="0"/>
              <a:t>‹#›</a:t>
            </a:fld>
            <a:endParaRPr lang="en-US"/>
          </a:p>
        </p:txBody>
      </p:sp>
      <p:pic>
        <p:nvPicPr>
          <p:cNvPr id="7" name="Picture 6">
            <a:extLst>
              <a:ext uri="{FF2B5EF4-FFF2-40B4-BE49-F238E27FC236}">
                <a16:creationId xmlns:a16="http://schemas.microsoft.com/office/drawing/2014/main" id="{8A2012C1-A259-4BDF-9BE8-F980C7BF65F3}"/>
              </a:ext>
            </a:extLst>
          </p:cNvPr>
          <p:cNvPicPr>
            <a:picLocks noChangeAspect="1"/>
          </p:cNvPicPr>
          <p:nvPr/>
        </p:nvPicPr>
        <p:blipFill>
          <a:blip r:embed="rId2"/>
          <a:stretch>
            <a:fillRect/>
          </a:stretch>
        </p:blipFill>
        <p:spPr>
          <a:xfrm>
            <a:off x="5034988" y="8081436"/>
            <a:ext cx="1574865" cy="748239"/>
          </a:xfrm>
          <a:prstGeom prst="rect">
            <a:avLst/>
          </a:prstGeom>
        </p:spPr>
      </p:pic>
    </p:spTree>
    <p:extLst>
      <p:ext uri="{BB962C8B-B14F-4D97-AF65-F5344CB8AC3E}">
        <p14:creationId xmlns:p14="http://schemas.microsoft.com/office/powerpoint/2010/main" val="2670726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0C46D1-76DE-43D6-8CB5-A816CCF49DFF}" type="datetimeFigureOut">
              <a:rPr lang="en-US" smtClean="0"/>
              <a:t>6/30/2022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6C1CE69-6CF3-465E-8153-6EBE878D9456}" type="slidenum">
              <a:rPr lang="en-US" smtClean="0"/>
              <a:t>‹#›</a:t>
            </a:fld>
            <a:endParaRPr lang="en-US"/>
          </a:p>
        </p:txBody>
      </p:sp>
    </p:spTree>
    <p:extLst>
      <p:ext uri="{BB962C8B-B14F-4D97-AF65-F5344CB8AC3E}">
        <p14:creationId xmlns:p14="http://schemas.microsoft.com/office/powerpoint/2010/main" val="165894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duotone>
              <a:prstClr val="black"/>
              <a:schemeClr val="tx2">
                <a:tint val="45000"/>
                <a:satMod val="400000"/>
              </a:schemeClr>
            </a:duotone>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gradFill>
            <a:gsLst>
              <a:gs pos="0">
                <a:schemeClr val="accent1">
                  <a:lumMod val="5000"/>
                  <a:lumOff val="95000"/>
                </a:schemeClr>
              </a:gs>
              <a:gs pos="100000">
                <a:schemeClr val="accent1">
                  <a:lumMod val="30000"/>
                  <a:lumOff val="70000"/>
                </a:schemeClr>
              </a:gs>
            </a:gsLst>
            <a:lin ang="5400000" scaled="1"/>
          </a:grad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atin typeface="Kohinoor Telugu" panose="00000800000000000000" pitchFamily="2" charset="0"/>
                <a:cs typeface="Kohinoor Telugu" panose="00000800000000000000" pitchFamily="2" charset="0"/>
              </a:defRPr>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none" baseline="0">
                <a:solidFill>
                  <a:schemeClr val="tx2"/>
                </a:solidFill>
                <a:latin typeface="Kohinoor Telugu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lvl1pPr>
              <a:defRPr sz="1200"/>
            </a:lvl1pPr>
          </a:lstStyle>
          <a:p>
            <a:fld id="{BEA926B6-BDD6-4062-9E09-4D5E2820FC41}" type="datetime1">
              <a:rPr lang="en-US" smtClean="0"/>
              <a:t>6/30/2022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888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2CD80-1D02-44D3-A815-2EF92B2DC247}"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98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C231C0-33C3-4DE1-843D-0F97855FF989}"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534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20339E-1F99-417D-9292-FE09B47DDE98}"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663974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6287A-9296-4CAA-9983-9CF347B47ABF}"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8206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BE2746-BF95-4A39-AEC2-6B723D810989}" type="datetime1">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45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394A51-93A4-4010-AC0F-A6BF7E5DBA64}" type="datetime1">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446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7B822-FE23-4E59-B426-0209F9704F2F}" type="datetime1">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558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0C40A-A507-4449-BF46-7FDA231930EB}" type="datetime1">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243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77D84AB7-61A0-479A-89B8-B40F712CBFE4}" type="datetime1">
              <a:rPr lang="en-US" smtClean="0"/>
              <a:pPr/>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027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00439-DF49-4F65-912A-FE2466E7E7FA}" type="datetime1">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54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9F4F00-5710-4E29-B217-5734E8A24E4D}"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691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5CE43-C812-45B0-831D-E1C8C648BE6C}" type="datetime1">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1">
            <a:extLst>
              <a:ext uri="{FF2B5EF4-FFF2-40B4-BE49-F238E27FC236}">
                <a16:creationId xmlns:a16="http://schemas.microsoft.com/office/drawing/2014/main" id="{E578B3A5-543A-469C-AD40-5F3D5352DDDC}"/>
              </a:ext>
            </a:extLst>
          </p:cNvPr>
          <p:cNvSpPr txBox="1">
            <a:spLocks/>
          </p:cNvSpPr>
          <p:nvPr userDrawn="1"/>
        </p:nvSpPr>
        <p:spPr>
          <a:xfrm>
            <a:off x="1451579" y="804520"/>
            <a:ext cx="9603275" cy="7438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75199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A1895-F9FE-4433-ABC0-C280D3D84A72}" type="datetime1">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1">
            <a:extLst>
              <a:ext uri="{FF2B5EF4-FFF2-40B4-BE49-F238E27FC236}">
                <a16:creationId xmlns:a16="http://schemas.microsoft.com/office/drawing/2014/main" id="{8AC2B8B9-D5F5-4063-B0AA-3AE8BDD646E1}"/>
              </a:ext>
            </a:extLst>
          </p:cNvPr>
          <p:cNvSpPr txBox="1">
            <a:spLocks/>
          </p:cNvSpPr>
          <p:nvPr userDrawn="1"/>
        </p:nvSpPr>
        <p:spPr>
          <a:xfrm>
            <a:off x="1451579" y="804520"/>
            <a:ext cx="9603275" cy="7438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14067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B357-24D5-44FF-9AA9-AE3175F87CBB}" type="datetime1">
              <a:rPr lang="en-US" smtClean="0"/>
              <a:t>6/30/2022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5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5F2D5-2A27-4C15-9ED8-147635A20444}"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342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ADE81-B4EA-42F5-9A62-A150B94C976A}" type="datetime1">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51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C27FEE-2F94-42EC-B802-DAF26348EE8E}" type="datetime1">
              <a:rPr lang="en-US" smtClean="0"/>
              <a:t>6/30/2022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pic>
        <p:nvPicPr>
          <p:cNvPr id="49" name="Picture 48" descr="A picture containing text&#10;&#10;Description automatically generated">
            <a:extLst>
              <a:ext uri="{FF2B5EF4-FFF2-40B4-BE49-F238E27FC236}">
                <a16:creationId xmlns:a16="http://schemas.microsoft.com/office/drawing/2014/main" id="{E493BEE5-D009-4A77-9DCE-A16E8C40DCD2}"/>
              </a:ext>
            </a:extLst>
          </p:cNvPr>
          <p:cNvPicPr>
            <a:picLocks noChangeAspect="1"/>
          </p:cNvPicPr>
          <p:nvPr userDrawn="1"/>
        </p:nvPicPr>
        <p:blipFill>
          <a:blip r:embed="rId20"/>
          <a:stretch>
            <a:fillRect/>
          </a:stretch>
        </p:blipFill>
        <p:spPr>
          <a:xfrm>
            <a:off x="9261475" y="5878015"/>
            <a:ext cx="1559141" cy="740768"/>
          </a:xfrm>
          <a:prstGeom prst="rect">
            <a:avLst/>
          </a:prstGeom>
        </p:spPr>
      </p:pic>
    </p:spTree>
    <p:extLst>
      <p:ext uri="{BB962C8B-B14F-4D97-AF65-F5344CB8AC3E}">
        <p14:creationId xmlns:p14="http://schemas.microsoft.com/office/powerpoint/2010/main" val="256555911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lackfog.com/the-state-of-ransomware-in-2021/" TargetMode="External"/><Relationship Id="rId2" Type="http://schemas.openxmlformats.org/officeDocument/2006/relationships/slideLayout" Target="../slideLayouts/slideLayout8.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video" Target="https://www.youtube.com/embed/opRMrEfAIiI?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hyperlink" Target="https://support.inftechnologies.com/" TargetMode="Externa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E1F3-701E-4F58-B55F-B15331459A1A}"/>
              </a:ext>
            </a:extLst>
          </p:cNvPr>
          <p:cNvSpPr>
            <a:spLocks noGrp="1"/>
          </p:cNvSpPr>
          <p:nvPr>
            <p:ph type="title"/>
          </p:nvPr>
        </p:nvSpPr>
        <p:spPr>
          <a:xfrm>
            <a:off x="1234911" y="365125"/>
            <a:ext cx="9992413" cy="1325563"/>
          </a:xfrm>
        </p:spPr>
        <p:txBody>
          <a:bodyPr/>
          <a:lstStyle/>
          <a:p>
            <a:pPr algn="ctr"/>
            <a:r>
              <a:rPr lang="en-US" dirty="0">
                <a:solidFill>
                  <a:schemeClr val="bg1"/>
                </a:solidFill>
              </a:rPr>
              <a:t>Cyber Security Presentation </a:t>
            </a:r>
            <a:br>
              <a:rPr lang="en-US" dirty="0">
                <a:solidFill>
                  <a:schemeClr val="bg1"/>
                </a:solidFill>
              </a:rPr>
            </a:br>
            <a:r>
              <a:rPr lang="en-US" dirty="0">
                <a:solidFill>
                  <a:schemeClr val="bg1"/>
                </a:solidFill>
              </a:rPr>
              <a:t>(Anti-Malware/Phishing)</a:t>
            </a:r>
          </a:p>
        </p:txBody>
      </p:sp>
      <p:pic>
        <p:nvPicPr>
          <p:cNvPr id="3" name="Picture 2">
            <a:extLst>
              <a:ext uri="{FF2B5EF4-FFF2-40B4-BE49-F238E27FC236}">
                <a16:creationId xmlns:a16="http://schemas.microsoft.com/office/drawing/2014/main" id="{B90CA51A-BDFA-490D-A323-7C709DDBBCCD}"/>
              </a:ext>
            </a:extLst>
          </p:cNvPr>
          <p:cNvPicPr>
            <a:picLocks noChangeAspect="1"/>
          </p:cNvPicPr>
          <p:nvPr/>
        </p:nvPicPr>
        <p:blipFill>
          <a:blip r:embed="rId3"/>
          <a:stretch>
            <a:fillRect/>
          </a:stretch>
        </p:blipFill>
        <p:spPr>
          <a:xfrm>
            <a:off x="2587924" y="2304718"/>
            <a:ext cx="6163825" cy="3500860"/>
          </a:xfrm>
          <a:prstGeom prst="rect">
            <a:avLst/>
          </a:prstGeom>
        </p:spPr>
      </p:pic>
      <p:sp>
        <p:nvSpPr>
          <p:cNvPr id="5" name="Slide Number Placeholder 4">
            <a:extLst>
              <a:ext uri="{FF2B5EF4-FFF2-40B4-BE49-F238E27FC236}">
                <a16:creationId xmlns:a16="http://schemas.microsoft.com/office/drawing/2014/main" id="{3E840630-511D-489E-B451-B2989919F185}"/>
              </a:ext>
            </a:extLst>
          </p:cNvPr>
          <p:cNvSpPr>
            <a:spLocks noGrp="1"/>
          </p:cNvSpPr>
          <p:nvPr>
            <p:ph type="sldNum" sz="quarter" idx="12"/>
          </p:nvPr>
        </p:nvSpPr>
        <p:spPr>
          <a:noFill/>
        </p:spPr>
        <p:txBody>
          <a:bodyPr/>
          <a:lstStyle/>
          <a:p>
            <a:fld id="{F6821A2A-2FA4-4806-9B19-F8894CA59923}" type="slidenum">
              <a:rPr lang="en-US" smtClean="0"/>
              <a:t>1</a:t>
            </a:fld>
            <a:endParaRPr lang="en-US" dirty="0"/>
          </a:p>
        </p:txBody>
      </p:sp>
    </p:spTree>
    <p:extLst>
      <p:ext uri="{BB962C8B-B14F-4D97-AF65-F5344CB8AC3E}">
        <p14:creationId xmlns:p14="http://schemas.microsoft.com/office/powerpoint/2010/main" val="16101096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41412" y="159677"/>
            <a:ext cx="9905998" cy="861697"/>
          </a:xfrm>
        </p:spPr>
        <p:txBody>
          <a:bodyPr/>
          <a:lstStyle/>
          <a:p>
            <a:r>
              <a:rPr lang="en-US" dirty="0">
                <a:solidFill>
                  <a:schemeClr val="bg1"/>
                </a:solidFill>
              </a:rPr>
              <a:t>Common Examples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479176" y="846581"/>
            <a:ext cx="9063182" cy="516358"/>
          </a:xfrm>
        </p:spPr>
        <p:txBody>
          <a:bodyPr>
            <a:normAutofit lnSpcReduction="10000"/>
          </a:bodyPr>
          <a:lstStyle/>
          <a:p>
            <a:pPr marL="0" indent="0" algn="ctr">
              <a:buNone/>
            </a:pPr>
            <a:r>
              <a:rPr lang="en-US" b="1" dirty="0">
                <a:solidFill>
                  <a:schemeClr val="bg1"/>
                </a:solidFill>
              </a:rPr>
              <a:t>Convincing website linked from BOA email</a:t>
            </a:r>
          </a:p>
          <a:p>
            <a:pPr marL="0" indent="0">
              <a:buNone/>
            </a:pPr>
            <a:endParaRPr lang="en-US" dirty="0"/>
          </a:p>
        </p:txBody>
      </p:sp>
      <p:pic>
        <p:nvPicPr>
          <p:cNvPr id="6" name="Picture 9" descr="BOAmili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51" y="1653813"/>
            <a:ext cx="5595160" cy="39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OAsit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1" y="1627696"/>
            <a:ext cx="5418819" cy="398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CDF4FC1-6EAC-446B-A02A-5318804B199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9213931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864532" y="217302"/>
            <a:ext cx="9905998" cy="1478570"/>
          </a:xfrm>
        </p:spPr>
        <p:txBody>
          <a:bodyPr/>
          <a:lstStyle/>
          <a:p>
            <a:r>
              <a:rPr lang="en-US" dirty="0">
                <a:solidFill>
                  <a:schemeClr val="bg1"/>
                </a:solidFill>
              </a:rPr>
              <a:t>Common Examples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409" y="1228467"/>
            <a:ext cx="6978288" cy="5221197"/>
          </a:xfrm>
          <a:prstGeom prst="rect">
            <a:avLst/>
          </a:prstGeom>
        </p:spPr>
      </p:pic>
      <p:sp>
        <p:nvSpPr>
          <p:cNvPr id="3" name="Slide Number Placeholder 2">
            <a:extLst>
              <a:ext uri="{FF2B5EF4-FFF2-40B4-BE49-F238E27FC236}">
                <a16:creationId xmlns:a16="http://schemas.microsoft.com/office/drawing/2014/main" id="{7A785E9F-5A18-418E-92B6-5DD42D29264E}"/>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5371921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421331" y="0"/>
            <a:ext cx="9905998" cy="1478570"/>
          </a:xfrm>
        </p:spPr>
        <p:txBody>
          <a:bodyPr/>
          <a:lstStyle/>
          <a:p>
            <a:r>
              <a:rPr lang="en-US" dirty="0">
                <a:solidFill>
                  <a:schemeClr val="bg1"/>
                </a:solidFill>
              </a:rPr>
              <a:t>Common Examples</a:t>
            </a:r>
          </a:p>
        </p:txBody>
      </p:sp>
      <p:pic>
        <p:nvPicPr>
          <p:cNvPr id="4" name="Picture 3">
            <a:extLst>
              <a:ext uri="{FF2B5EF4-FFF2-40B4-BE49-F238E27FC236}">
                <a16:creationId xmlns:a16="http://schemas.microsoft.com/office/drawing/2014/main" id="{B2FF6FC5-EAC8-4D7D-97A0-BE4F0FA3833E}"/>
              </a:ext>
            </a:extLst>
          </p:cNvPr>
          <p:cNvPicPr>
            <a:picLocks noChangeAspect="1"/>
          </p:cNvPicPr>
          <p:nvPr/>
        </p:nvPicPr>
        <p:blipFill>
          <a:blip r:embed="rId3"/>
          <a:stretch>
            <a:fillRect/>
          </a:stretch>
        </p:blipFill>
        <p:spPr>
          <a:xfrm>
            <a:off x="2543455" y="1040543"/>
            <a:ext cx="6153061" cy="5388426"/>
          </a:xfrm>
          <a:prstGeom prst="rect">
            <a:avLst/>
          </a:prstGeom>
        </p:spPr>
      </p:pic>
      <p:sp>
        <p:nvSpPr>
          <p:cNvPr id="3" name="Slide Number Placeholder 2">
            <a:extLst>
              <a:ext uri="{FF2B5EF4-FFF2-40B4-BE49-F238E27FC236}">
                <a16:creationId xmlns:a16="http://schemas.microsoft.com/office/drawing/2014/main" id="{1FF9EA89-16A5-411B-82D5-F0A76984641E}"/>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211153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43001" y="123610"/>
            <a:ext cx="9905998" cy="1478570"/>
          </a:xfrm>
        </p:spPr>
        <p:txBody>
          <a:bodyPr/>
          <a:lstStyle/>
          <a:p>
            <a:r>
              <a:rPr lang="en-US" dirty="0">
                <a:solidFill>
                  <a:schemeClr val="bg1"/>
                </a:solidFill>
              </a:rPr>
              <a:t> Spear Phishing Example</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1255598" y="1036360"/>
            <a:ext cx="9603275" cy="1131639"/>
          </a:xfrm>
        </p:spPr>
        <p:txBody>
          <a:bodyPr>
            <a:normAutofit/>
          </a:bodyPr>
          <a:lstStyle/>
          <a:p>
            <a:pPr marL="0" indent="0" algn="ctr">
              <a:buNone/>
            </a:pPr>
            <a:r>
              <a:rPr lang="en-US" altLang="en-US" dirty="0">
                <a:solidFill>
                  <a:schemeClr val="bg1"/>
                </a:solidFill>
              </a:rPr>
              <a:t>Targeted plausible payment request.</a:t>
            </a:r>
            <a:br>
              <a:rPr lang="en-US" altLang="en-US" dirty="0">
                <a:solidFill>
                  <a:schemeClr val="bg1"/>
                </a:solidFill>
              </a:rPr>
            </a:br>
            <a:r>
              <a:rPr lang="en-US" altLang="en-US" dirty="0">
                <a:solidFill>
                  <a:schemeClr val="bg1"/>
                </a:solidFill>
              </a:rPr>
              <a:t>DO NOT SEND MONEY BEFORE CONFIRMING WITH SENDER</a:t>
            </a:r>
          </a:p>
          <a:p>
            <a:pPr marL="0" indent="0">
              <a:buNone/>
            </a:pPr>
            <a:endParaRPr lang="en-US" dirty="0">
              <a:solidFill>
                <a:schemeClr val="bg1"/>
              </a:solidFill>
            </a:endParaRPr>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344" y="2068567"/>
            <a:ext cx="7008840" cy="38147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15D0E1-1364-4117-AE0C-1AA9B6AD5987}"/>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2440207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Should I be worried?</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3003689" y="1690688"/>
            <a:ext cx="9603275" cy="3887127"/>
          </a:xfrm>
        </p:spPr>
        <p:txBody>
          <a:bodyPr>
            <a:noAutofit/>
          </a:bodyPr>
          <a:lstStyle/>
          <a:p>
            <a:r>
              <a:rPr lang="en-US" altLang="en-US" sz="2400" b="1" dirty="0">
                <a:solidFill>
                  <a:schemeClr val="bg1"/>
                </a:solidFill>
              </a:rPr>
              <a:t>Occurs in organizations everyday</a:t>
            </a:r>
          </a:p>
          <a:p>
            <a:pPr>
              <a:lnSpc>
                <a:spcPct val="100000"/>
              </a:lnSpc>
            </a:pPr>
            <a:r>
              <a:rPr lang="en-US" altLang="en-US" sz="2400" b="1" dirty="0">
                <a:solidFill>
                  <a:schemeClr val="bg1"/>
                </a:solidFill>
              </a:rPr>
              <a:t>Attacker’s primary focus is to get you to:</a:t>
            </a:r>
          </a:p>
          <a:p>
            <a:pPr lvl="1">
              <a:lnSpc>
                <a:spcPct val="100000"/>
              </a:lnSpc>
            </a:pPr>
            <a:r>
              <a:rPr lang="en-US" altLang="en-US" b="1" dirty="0">
                <a:solidFill>
                  <a:schemeClr val="bg1"/>
                </a:solidFill>
              </a:rPr>
              <a:t>Open an attachment</a:t>
            </a:r>
          </a:p>
          <a:p>
            <a:pPr lvl="1">
              <a:lnSpc>
                <a:spcPct val="100000"/>
              </a:lnSpc>
            </a:pPr>
            <a:r>
              <a:rPr lang="en-US" altLang="en-US" b="1" dirty="0">
                <a:solidFill>
                  <a:schemeClr val="bg1"/>
                </a:solidFill>
              </a:rPr>
              <a:t>Follow a web link</a:t>
            </a:r>
          </a:p>
          <a:p>
            <a:pPr lvl="1">
              <a:lnSpc>
                <a:spcPct val="100000"/>
              </a:lnSpc>
            </a:pPr>
            <a:r>
              <a:rPr lang="en-US" altLang="en-US" b="1" dirty="0">
                <a:solidFill>
                  <a:schemeClr val="bg1"/>
                </a:solidFill>
              </a:rPr>
              <a:t>Install the malicious software</a:t>
            </a:r>
            <a:br>
              <a:rPr lang="en-US" altLang="en-US" b="1" dirty="0">
                <a:solidFill>
                  <a:schemeClr val="bg1"/>
                </a:solidFill>
              </a:rPr>
            </a:br>
            <a:endParaRPr lang="en-US" altLang="en-US" b="1" dirty="0">
              <a:solidFill>
                <a:schemeClr val="bg1"/>
              </a:solidFill>
            </a:endParaRPr>
          </a:p>
          <a:p>
            <a:pPr>
              <a:lnSpc>
                <a:spcPct val="100000"/>
              </a:lnSpc>
            </a:pPr>
            <a:r>
              <a:rPr lang="en-US" altLang="en-US" sz="2400" b="1" dirty="0">
                <a:solidFill>
                  <a:schemeClr val="bg1"/>
                </a:solidFill>
              </a:rPr>
              <a:t>If you receive an email that is out of the ordinary or unexpected: </a:t>
            </a:r>
          </a:p>
          <a:p>
            <a:pPr lvl="1">
              <a:lnSpc>
                <a:spcPct val="100000"/>
              </a:lnSpc>
            </a:pPr>
            <a:r>
              <a:rPr lang="en-US" altLang="en-US" b="1" dirty="0">
                <a:solidFill>
                  <a:schemeClr val="bg1"/>
                </a:solidFill>
              </a:rPr>
              <a:t>Always confirm with the sender </a:t>
            </a:r>
          </a:p>
          <a:p>
            <a:pPr lvl="1">
              <a:lnSpc>
                <a:spcPct val="100000"/>
              </a:lnSpc>
            </a:pPr>
            <a:r>
              <a:rPr lang="en-US" altLang="en-US" b="1" dirty="0">
                <a:solidFill>
                  <a:schemeClr val="bg1"/>
                </a:solidFill>
              </a:rPr>
              <a:t>Even if you are familiar with them</a:t>
            </a:r>
          </a:p>
          <a:p>
            <a:pPr lvl="1">
              <a:lnSpc>
                <a:spcPct val="100000"/>
              </a:lnSpc>
            </a:pPr>
            <a:r>
              <a:rPr lang="en-US" altLang="en-US" b="1" dirty="0">
                <a:solidFill>
                  <a:schemeClr val="bg1"/>
                </a:solidFill>
              </a:rPr>
              <a:t>Their account may be compromised</a:t>
            </a:r>
          </a:p>
          <a:p>
            <a:pPr>
              <a:lnSpc>
                <a:spcPct val="100000"/>
              </a:lnSpc>
            </a:pPr>
            <a:endParaRPr lang="en-US" altLang="en-US" sz="2400" b="1" dirty="0">
              <a:solidFill>
                <a:schemeClr val="bg1"/>
              </a:solidFill>
            </a:endParaRPr>
          </a:p>
          <a:p>
            <a:pPr marL="0" indent="0">
              <a:buNone/>
            </a:pPr>
            <a:endParaRPr lang="en-US" sz="2400" dirty="0">
              <a:solidFill>
                <a:schemeClr val="bg1"/>
              </a:solidFill>
            </a:endParaRPr>
          </a:p>
        </p:txBody>
      </p:sp>
      <p:pic>
        <p:nvPicPr>
          <p:cNvPr id="5" name="Picture 4" descr="Logo, company name&#10;&#10;Description automatically generated">
            <a:extLst>
              <a:ext uri="{FF2B5EF4-FFF2-40B4-BE49-F238E27FC236}">
                <a16:creationId xmlns:a16="http://schemas.microsoft.com/office/drawing/2014/main" id="{51530C2C-20A7-4BFC-A901-A848A4D6DE8F}"/>
              </a:ext>
            </a:extLst>
          </p:cNvPr>
          <p:cNvPicPr>
            <a:picLocks noChangeAspect="1"/>
          </p:cNvPicPr>
          <p:nvPr/>
        </p:nvPicPr>
        <p:blipFill>
          <a:blip r:embed="rId3"/>
          <a:stretch>
            <a:fillRect/>
          </a:stretch>
        </p:blipFill>
        <p:spPr>
          <a:xfrm>
            <a:off x="0" y="1690688"/>
            <a:ext cx="3003689" cy="3887127"/>
          </a:xfrm>
          <a:prstGeom prst="rect">
            <a:avLst/>
          </a:prstGeom>
        </p:spPr>
      </p:pic>
      <p:sp>
        <p:nvSpPr>
          <p:cNvPr id="4" name="Slide Number Placeholder 3">
            <a:extLst>
              <a:ext uri="{FF2B5EF4-FFF2-40B4-BE49-F238E27FC236}">
                <a16:creationId xmlns:a16="http://schemas.microsoft.com/office/drawing/2014/main" id="{404239B0-45E4-4648-BC92-1F25579BA9F7}"/>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82306530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Recognition</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1007671" y="2384130"/>
            <a:ext cx="10039739" cy="3676428"/>
          </a:xfrm>
        </p:spPr>
        <p:txBody>
          <a:bodyPr numCol="2">
            <a:noAutofit/>
          </a:bodyPr>
          <a:lstStyle/>
          <a:p>
            <a:pPr lvl="1">
              <a:lnSpc>
                <a:spcPct val="130000"/>
              </a:lnSpc>
              <a:buFont typeface="+mj-lt"/>
              <a:buAutoNum type="arabicPeriod"/>
            </a:pPr>
            <a:r>
              <a:rPr lang="en-US" altLang="en-US" sz="2000" dirty="0">
                <a:solidFill>
                  <a:schemeClr val="bg1"/>
                </a:solidFill>
              </a:rPr>
              <a:t>Generic Greeting</a:t>
            </a:r>
          </a:p>
          <a:p>
            <a:pPr lvl="1">
              <a:lnSpc>
                <a:spcPct val="130000"/>
              </a:lnSpc>
              <a:buFont typeface="+mj-lt"/>
              <a:buAutoNum type="arabicPeriod"/>
            </a:pPr>
            <a:r>
              <a:rPr lang="en-US" altLang="en-US" sz="2000" dirty="0">
                <a:solidFill>
                  <a:schemeClr val="bg1"/>
                </a:solidFill>
              </a:rPr>
              <a:t>Fake Sender’s Address</a:t>
            </a:r>
          </a:p>
          <a:p>
            <a:pPr lvl="1">
              <a:lnSpc>
                <a:spcPct val="130000"/>
              </a:lnSpc>
              <a:buFont typeface="+mj-lt"/>
              <a:buAutoNum type="arabicPeriod"/>
            </a:pPr>
            <a:r>
              <a:rPr lang="en-US" altLang="en-US" sz="2000" dirty="0">
                <a:solidFill>
                  <a:schemeClr val="bg1"/>
                </a:solidFill>
              </a:rPr>
              <a:t>False Sense of Urgency</a:t>
            </a:r>
          </a:p>
          <a:p>
            <a:pPr lvl="1">
              <a:lnSpc>
                <a:spcPct val="130000"/>
              </a:lnSpc>
              <a:buFont typeface="+mj-lt"/>
              <a:buAutoNum type="arabicPeriod"/>
            </a:pPr>
            <a:r>
              <a:rPr lang="en-US" altLang="en-US" sz="2000" dirty="0">
                <a:solidFill>
                  <a:schemeClr val="bg1"/>
                </a:solidFill>
              </a:rPr>
              <a:t>Fake and deceptive web links</a:t>
            </a:r>
          </a:p>
          <a:p>
            <a:pPr lvl="1">
              <a:lnSpc>
                <a:spcPct val="130000"/>
              </a:lnSpc>
              <a:buFont typeface="+mj-lt"/>
              <a:buAutoNum type="arabicPeriod"/>
            </a:pPr>
            <a:r>
              <a:rPr lang="en-US" altLang="en-US" sz="2000" dirty="0">
                <a:solidFill>
                  <a:schemeClr val="bg1"/>
                </a:solidFill>
              </a:rPr>
              <a:t>Requires you follow a link </a:t>
            </a:r>
          </a:p>
          <a:p>
            <a:pPr lvl="1">
              <a:lnSpc>
                <a:spcPct val="130000"/>
              </a:lnSpc>
              <a:buFont typeface="+mj-lt"/>
              <a:buAutoNum type="arabicPeriod"/>
            </a:pPr>
            <a:r>
              <a:rPr lang="en-US" altLang="en-US" sz="2000" dirty="0">
                <a:solidFill>
                  <a:schemeClr val="bg1"/>
                </a:solidFill>
              </a:rPr>
              <a:t>Requires you to “sign up” for a great deal</a:t>
            </a:r>
          </a:p>
          <a:p>
            <a:pPr lvl="1">
              <a:lnSpc>
                <a:spcPct val="130000"/>
              </a:lnSpc>
              <a:buFont typeface="+mj-lt"/>
              <a:buAutoNum type="arabicPeriod"/>
            </a:pPr>
            <a:r>
              <a:rPr lang="en-US" altLang="en-US" sz="2000" dirty="0">
                <a:solidFill>
                  <a:schemeClr val="bg1"/>
                </a:solidFill>
              </a:rPr>
              <a:t>Requires you to log in and verify your account</a:t>
            </a:r>
          </a:p>
          <a:p>
            <a:pPr lvl="1">
              <a:lnSpc>
                <a:spcPct val="130000"/>
              </a:lnSpc>
              <a:buFont typeface="+mj-lt"/>
              <a:buAutoNum type="arabicPeriod"/>
            </a:pPr>
            <a:r>
              <a:rPr lang="en-US" altLang="en-US" sz="2000" dirty="0">
                <a:solidFill>
                  <a:schemeClr val="bg1"/>
                </a:solidFill>
              </a:rPr>
              <a:t>Encourages you to view/read an attachment</a:t>
            </a:r>
          </a:p>
          <a:p>
            <a:pPr lvl="1">
              <a:lnSpc>
                <a:spcPct val="130000"/>
              </a:lnSpc>
              <a:buFont typeface="+mj-lt"/>
              <a:buAutoNum type="arabicPeriod"/>
            </a:pPr>
            <a:r>
              <a:rPr lang="en-US" altLang="en-US" sz="2000" dirty="0">
                <a:solidFill>
                  <a:schemeClr val="bg1"/>
                </a:solidFill>
              </a:rPr>
              <a:t>Emails that appear like a website</a:t>
            </a:r>
          </a:p>
          <a:p>
            <a:pPr lvl="1">
              <a:lnSpc>
                <a:spcPct val="130000"/>
              </a:lnSpc>
              <a:buFont typeface="+mj-lt"/>
              <a:buAutoNum type="arabicPeriod"/>
            </a:pPr>
            <a:r>
              <a:rPr lang="en-US" altLang="en-US" sz="2000" dirty="0">
                <a:solidFill>
                  <a:schemeClr val="bg1"/>
                </a:solidFill>
              </a:rPr>
              <a:t>Misspellings and bad grammar</a:t>
            </a:r>
          </a:p>
        </p:txBody>
      </p:sp>
      <p:sp>
        <p:nvSpPr>
          <p:cNvPr id="6" name="Content Placeholder 2">
            <a:extLst>
              <a:ext uri="{FF2B5EF4-FFF2-40B4-BE49-F238E27FC236}">
                <a16:creationId xmlns:a16="http://schemas.microsoft.com/office/drawing/2014/main" id="{B0420849-62DD-4FD4-ABD7-ACC44A105838}"/>
              </a:ext>
            </a:extLst>
          </p:cNvPr>
          <p:cNvSpPr txBox="1">
            <a:spLocks/>
          </p:cNvSpPr>
          <p:nvPr/>
        </p:nvSpPr>
        <p:spPr>
          <a:xfrm>
            <a:off x="2448765" y="1803941"/>
            <a:ext cx="9603275" cy="58018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altLang="en-US" dirty="0">
                <a:solidFill>
                  <a:schemeClr val="bg1"/>
                </a:solidFill>
              </a:rPr>
              <a:t>Other recognition factors of phishing attempts:</a:t>
            </a:r>
          </a:p>
        </p:txBody>
      </p:sp>
      <p:sp>
        <p:nvSpPr>
          <p:cNvPr id="4" name="Slide Number Placeholder 3">
            <a:extLst>
              <a:ext uri="{FF2B5EF4-FFF2-40B4-BE49-F238E27FC236}">
                <a16:creationId xmlns:a16="http://schemas.microsoft.com/office/drawing/2014/main" id="{FD3E7D42-8F60-41A6-8A68-F6DC9E3ADF05}"/>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4226764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Recognition</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673890" y="1829118"/>
            <a:ext cx="8746780" cy="4008155"/>
          </a:xfrm>
        </p:spPr>
        <p:txBody>
          <a:bodyPr>
            <a:normAutofit fontScale="92500" lnSpcReduction="20000"/>
          </a:bodyPr>
          <a:lstStyle/>
          <a:p>
            <a:pPr>
              <a:buFontTx/>
              <a:buChar char="•"/>
            </a:pPr>
            <a:r>
              <a:rPr lang="en-US" altLang="en-US" sz="2400" dirty="0">
                <a:solidFill>
                  <a:schemeClr val="bg1"/>
                </a:solidFill>
              </a:rPr>
              <a:t> “From” field of an email can be easily faked (spoofed).</a:t>
            </a:r>
          </a:p>
          <a:p>
            <a:pPr lvl="1"/>
            <a:r>
              <a:rPr lang="en-US" altLang="en-US" sz="2400" dirty="0">
                <a:solidFill>
                  <a:schemeClr val="bg1"/>
                </a:solidFill>
              </a:rPr>
              <a:t>It might appear completely correct or have a similar variation.</a:t>
            </a:r>
          </a:p>
          <a:p>
            <a:pPr lvl="1"/>
            <a:r>
              <a:rPr lang="en-US" altLang="en-US" sz="2000" dirty="0">
                <a:solidFill>
                  <a:schemeClr val="bg1"/>
                </a:solidFill>
              </a:rPr>
              <a:t>account_security@mypay.com</a:t>
            </a:r>
            <a:endParaRPr lang="en-US" altLang="en-US" dirty="0">
              <a:solidFill>
                <a:schemeClr val="bg1"/>
              </a:solidFill>
            </a:endParaRPr>
          </a:p>
          <a:p>
            <a:pPr>
              <a:buFontTx/>
              <a:buChar char="•"/>
            </a:pPr>
            <a:r>
              <a:rPr lang="en-US" altLang="en-US" sz="2400" dirty="0">
                <a:solidFill>
                  <a:schemeClr val="bg1"/>
                </a:solidFill>
              </a:rPr>
              <a:t> On the other hand, the message may come from a:</a:t>
            </a:r>
          </a:p>
          <a:p>
            <a:pPr lvl="1"/>
            <a:r>
              <a:rPr lang="en-US" altLang="en-US" sz="2400" dirty="0">
                <a:solidFill>
                  <a:schemeClr val="bg1"/>
                </a:solidFill>
              </a:rPr>
              <a:t>legitimate email account, because that account has been compromised.</a:t>
            </a:r>
          </a:p>
          <a:p>
            <a:pPr lvl="1"/>
            <a:r>
              <a:rPr lang="en-US" altLang="en-US" sz="2000" dirty="0">
                <a:solidFill>
                  <a:schemeClr val="bg1"/>
                </a:solidFill>
              </a:rPr>
              <a:t>john.smith.yourboss@yourbusiness.com</a:t>
            </a:r>
          </a:p>
          <a:p>
            <a:pPr marL="0" indent="0">
              <a:buNone/>
            </a:pPr>
            <a:r>
              <a:rPr lang="en-US" altLang="en-US" sz="2400" dirty="0">
                <a:solidFill>
                  <a:schemeClr val="bg1"/>
                </a:solidFill>
              </a:rPr>
              <a:t>This can occur when the attackers obtain someone’s login credentials</a:t>
            </a:r>
            <a:br>
              <a:rPr lang="en-US" altLang="en-US" sz="2400" dirty="0">
                <a:solidFill>
                  <a:schemeClr val="bg1"/>
                </a:solidFill>
              </a:rPr>
            </a:br>
            <a:r>
              <a:rPr lang="en-US" altLang="en-US" sz="2400" dirty="0">
                <a:solidFill>
                  <a:schemeClr val="bg1"/>
                </a:solidFill>
              </a:rPr>
              <a:t>and email contacts in their address book in order to obtain </a:t>
            </a:r>
            <a:br>
              <a:rPr lang="en-US" altLang="en-US" sz="2400" dirty="0">
                <a:solidFill>
                  <a:schemeClr val="bg1"/>
                </a:solidFill>
              </a:rPr>
            </a:br>
            <a:r>
              <a:rPr lang="en-US" altLang="en-US" sz="2400" dirty="0">
                <a:solidFill>
                  <a:schemeClr val="bg1"/>
                </a:solidFill>
              </a:rPr>
              <a:t>more accounts.</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1A842D47-7190-404A-9FB1-CFE1A603EFE7}"/>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8507084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41410" y="43483"/>
            <a:ext cx="9905998" cy="1478570"/>
          </a:xfrm>
        </p:spPr>
        <p:txBody>
          <a:bodyPr anchor="ctr">
            <a:normAutofit/>
          </a:bodyPr>
          <a:lstStyle/>
          <a:p>
            <a:r>
              <a:rPr lang="en-US" altLang="en-US" dirty="0">
                <a:solidFill>
                  <a:schemeClr val="bg1"/>
                </a:solidFill>
              </a:rPr>
              <a:t>Recognition (Example 1) COVID-19</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sz="half" idx="1"/>
          </p:nvPr>
        </p:nvSpPr>
        <p:spPr>
          <a:xfrm>
            <a:off x="1018861" y="1522053"/>
            <a:ext cx="4878389" cy="3925070"/>
          </a:xfrm>
        </p:spPr>
        <p:txBody>
          <a:bodyPr>
            <a:normAutofit fontScale="85000" lnSpcReduction="10000"/>
          </a:bodyPr>
          <a:lstStyle/>
          <a:p>
            <a:pPr marL="0" indent="0">
              <a:buNone/>
            </a:pPr>
            <a:r>
              <a:rPr lang="en-US" altLang="en-US" sz="1800" dirty="0">
                <a:solidFill>
                  <a:schemeClr val="bg1"/>
                </a:solidFill>
              </a:rPr>
              <a:t>Here is an example of a phishing attempt using COVID-19 as an attention grab. If you were not expecting a confirmation or anything similar, please delete and let IT Services know about the suspicious email. </a:t>
            </a:r>
          </a:p>
          <a:p>
            <a:pPr marL="0" indent="0">
              <a:buNone/>
            </a:pPr>
            <a:endParaRPr lang="en-US" altLang="en-US" sz="1800" dirty="0">
              <a:solidFill>
                <a:schemeClr val="bg1"/>
              </a:solidFill>
            </a:endParaRPr>
          </a:p>
          <a:p>
            <a:pPr marL="0" indent="0">
              <a:buNone/>
            </a:pPr>
            <a:r>
              <a:rPr lang="en-US" altLang="en-US" sz="1800" dirty="0">
                <a:solidFill>
                  <a:schemeClr val="bg1"/>
                </a:solidFill>
              </a:rPr>
              <a:t>1. Generic Hello used and name missing in the field.</a:t>
            </a:r>
          </a:p>
          <a:p>
            <a:pPr marL="0" indent="0">
              <a:buNone/>
            </a:pPr>
            <a:r>
              <a:rPr lang="en-US" altLang="en-US" sz="1800" dirty="0">
                <a:solidFill>
                  <a:schemeClr val="bg1"/>
                </a:solidFill>
              </a:rPr>
              <a:t>2. Confirmation ID shown when you’re not expecting one.</a:t>
            </a:r>
          </a:p>
          <a:p>
            <a:pPr marL="0" indent="0">
              <a:buNone/>
            </a:pPr>
            <a:r>
              <a:rPr lang="en-US" altLang="en-US" sz="1800" dirty="0">
                <a:solidFill>
                  <a:schemeClr val="bg1"/>
                </a:solidFill>
              </a:rPr>
              <a:t>3. Several foreign languages shown in the same email, meaning this was a mass email spread. (Usually senders will give you an option to view a foreign language in a separate page).</a:t>
            </a:r>
          </a:p>
          <a:p>
            <a:pPr marL="0" indent="0">
              <a:buNone/>
            </a:pPr>
            <a:r>
              <a:rPr lang="en-US" altLang="en-US" sz="1800" dirty="0">
                <a:solidFill>
                  <a:schemeClr val="bg1"/>
                </a:solidFill>
              </a:rPr>
              <a:t>4. A link to, “Check Results”</a:t>
            </a:r>
          </a:p>
        </p:txBody>
      </p:sp>
      <p:pic>
        <p:nvPicPr>
          <p:cNvPr id="4" name="Picture 3">
            <a:extLst>
              <a:ext uri="{FF2B5EF4-FFF2-40B4-BE49-F238E27FC236}">
                <a16:creationId xmlns:a16="http://schemas.microsoft.com/office/drawing/2014/main" id="{8D2B1450-2DAB-425F-A807-8D771770AE49}"/>
              </a:ext>
            </a:extLst>
          </p:cNvPr>
          <p:cNvPicPr>
            <a:picLocks noChangeAspect="1"/>
          </p:cNvPicPr>
          <p:nvPr/>
        </p:nvPicPr>
        <p:blipFill>
          <a:blip r:embed="rId3"/>
          <a:stretch>
            <a:fillRect/>
          </a:stretch>
        </p:blipFill>
        <p:spPr>
          <a:xfrm>
            <a:off x="6593365" y="1253331"/>
            <a:ext cx="4068500" cy="4351338"/>
          </a:xfrm>
          <a:prstGeom prst="rect">
            <a:avLst/>
          </a:prstGeom>
          <a:noFill/>
        </p:spPr>
      </p:pic>
      <p:sp>
        <p:nvSpPr>
          <p:cNvPr id="5" name="Slide Number Placeholder 4">
            <a:extLst>
              <a:ext uri="{FF2B5EF4-FFF2-40B4-BE49-F238E27FC236}">
                <a16:creationId xmlns:a16="http://schemas.microsoft.com/office/drawing/2014/main" id="{2CDDE194-7F46-4A4C-8EBA-E08E1DC28EFC}"/>
              </a:ext>
            </a:extLst>
          </p:cNvPr>
          <p:cNvSpPr>
            <a:spLocks noGrp="1"/>
          </p:cNvSpPr>
          <p:nvPr>
            <p:ph type="sldNum" sz="quarter" idx="12"/>
          </p:nvPr>
        </p:nvSpPr>
        <p:spPr>
          <a:xfrm>
            <a:off x="10276320" y="5853111"/>
            <a:ext cx="771089" cy="365125"/>
          </a:xfrm>
        </p:spPr>
        <p:txBody>
          <a:bodyPr/>
          <a:lstStyle/>
          <a:p>
            <a:fld id="{6D22F896-40B5-4ADD-8801-0D06FADFA095}" type="slidenum">
              <a:rPr lang="en-US" smtClean="0">
                <a:solidFill>
                  <a:schemeClr val="bg1"/>
                </a:solidFill>
              </a:rPr>
              <a:t>17</a:t>
            </a:fld>
            <a:endParaRPr lang="en-US" dirty="0">
              <a:solidFill>
                <a:schemeClr val="bg1"/>
              </a:solidFill>
            </a:endParaRPr>
          </a:p>
        </p:txBody>
      </p:sp>
      <p:sp>
        <p:nvSpPr>
          <p:cNvPr id="6" name="Slide Number Placeholder 3">
            <a:extLst>
              <a:ext uri="{FF2B5EF4-FFF2-40B4-BE49-F238E27FC236}">
                <a16:creationId xmlns:a16="http://schemas.microsoft.com/office/drawing/2014/main" id="{ED927234-F6D1-FCA8-8B42-67A6F21A9CCE}"/>
              </a:ext>
            </a:extLst>
          </p:cNvPr>
          <p:cNvSpPr txBox="1">
            <a:spLocks/>
          </p:cNvSpPr>
          <p:nvPr/>
        </p:nvSpPr>
        <p:spPr>
          <a:xfrm>
            <a:off x="10428721" y="60356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16</a:t>
            </a:r>
            <a:fld id="{6D22F896-40B5-4ADD-8801-0D06FADFA095}" type="slidenum">
              <a:rPr lang="en-US" smtClean="0"/>
              <a:pPr/>
              <a:t>17</a:t>
            </a:fld>
            <a:endParaRPr lang="en-US" dirty="0"/>
          </a:p>
        </p:txBody>
      </p:sp>
    </p:spTree>
    <p:extLst>
      <p:ext uri="{BB962C8B-B14F-4D97-AF65-F5344CB8AC3E}">
        <p14:creationId xmlns:p14="http://schemas.microsoft.com/office/powerpoint/2010/main" val="77208197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3FF24579-94B1-44AD-A1B3-D6E57F51C800}"/>
              </a:ext>
            </a:extLst>
          </p:cNvPr>
          <p:cNvSpPr>
            <a:spLocks noGrp="1"/>
          </p:cNvSpPr>
          <p:nvPr>
            <p:ph type="title"/>
          </p:nvPr>
        </p:nvSpPr>
        <p:spPr>
          <a:xfrm>
            <a:off x="1112200" y="316303"/>
            <a:ext cx="3856037" cy="932749"/>
          </a:xfrm>
        </p:spPr>
        <p:txBody>
          <a:bodyPr/>
          <a:lstStyle/>
          <a:p>
            <a:r>
              <a:rPr lang="en-US" dirty="0">
                <a:solidFill>
                  <a:schemeClr val="bg1"/>
                </a:solidFill>
              </a:rPr>
              <a:t>Example 2</a:t>
            </a:r>
          </a:p>
        </p:txBody>
      </p:sp>
      <p:pic>
        <p:nvPicPr>
          <p:cNvPr id="1026" name="Picture 3">
            <a:extLst>
              <a:ext uri="{FF2B5EF4-FFF2-40B4-BE49-F238E27FC236}">
                <a16:creationId xmlns:a16="http://schemas.microsoft.com/office/drawing/2014/main" id="{1A8A98A9-4DFA-43B4-BC5B-702902E433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5820" y="1360264"/>
            <a:ext cx="6655009" cy="39211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7179DA2-B61D-4742-A1C9-00C1A1DE2D31}"/>
              </a:ext>
            </a:extLst>
          </p:cNvPr>
          <p:cNvSpPr txBox="1"/>
          <p:nvPr/>
        </p:nvSpPr>
        <p:spPr>
          <a:xfrm>
            <a:off x="839788" y="1576632"/>
            <a:ext cx="4128449" cy="3546836"/>
          </a:xfrm>
          <a:prstGeom prst="rect">
            <a:avLst/>
          </a:prstGeom>
        </p:spPr>
        <p:txBody>
          <a:bodyPr vert="horz" lIns="91440" tIns="45720" rIns="91440" bIns="45720" rtlCol="0">
            <a:normAutofit/>
          </a:bodyPr>
          <a:lstStyle/>
          <a:p>
            <a:pPr>
              <a:lnSpc>
                <a:spcPct val="90000"/>
              </a:lnSpc>
              <a:spcBef>
                <a:spcPts val="1000"/>
              </a:spcBef>
            </a:pPr>
            <a:r>
              <a:rPr lang="en-US" sz="1600" kern="1200" dirty="0">
                <a:solidFill>
                  <a:schemeClr val="bg1"/>
                </a:solidFill>
                <a:latin typeface="+mn-lt"/>
                <a:ea typeface="+mn-ea"/>
                <a:cs typeface="+mn-cs"/>
              </a:rPr>
              <a:t>Here is an example of a phishing email. (Name fields were redacted). </a:t>
            </a:r>
          </a:p>
          <a:p>
            <a:pPr>
              <a:lnSpc>
                <a:spcPct val="90000"/>
              </a:lnSpc>
              <a:spcBef>
                <a:spcPts val="1000"/>
              </a:spcBef>
            </a:pPr>
            <a:r>
              <a:rPr lang="en-US" sz="1600" kern="1200" dirty="0">
                <a:solidFill>
                  <a:schemeClr val="bg1"/>
                </a:solidFill>
                <a:latin typeface="+mn-lt"/>
                <a:ea typeface="+mn-ea"/>
                <a:cs typeface="+mn-cs"/>
              </a:rPr>
              <a:t>1. From an odd/generic/outside email address. </a:t>
            </a:r>
          </a:p>
          <a:p>
            <a:pPr>
              <a:lnSpc>
                <a:spcPct val="90000"/>
              </a:lnSpc>
              <a:spcBef>
                <a:spcPts val="1000"/>
              </a:spcBef>
            </a:pPr>
            <a:r>
              <a:rPr lang="en-US" sz="1600" kern="1200" dirty="0">
                <a:solidFill>
                  <a:schemeClr val="bg1"/>
                </a:solidFill>
                <a:latin typeface="+mn-lt"/>
                <a:ea typeface="+mn-ea"/>
                <a:cs typeface="+mn-cs"/>
              </a:rPr>
              <a:t>2. Time stamp was early in the morning.</a:t>
            </a:r>
          </a:p>
          <a:p>
            <a:pPr>
              <a:lnSpc>
                <a:spcPct val="90000"/>
              </a:lnSpc>
              <a:spcBef>
                <a:spcPts val="1000"/>
              </a:spcBef>
            </a:pPr>
            <a:r>
              <a:rPr lang="en-US" sz="1600" kern="1200" dirty="0">
                <a:solidFill>
                  <a:schemeClr val="bg1"/>
                </a:solidFill>
                <a:latin typeface="+mn-lt"/>
                <a:ea typeface="+mn-ea"/>
                <a:cs typeface="+mn-cs"/>
              </a:rPr>
              <a:t>3. The highlighted message flagging that is an external email and not Internal. </a:t>
            </a:r>
          </a:p>
          <a:p>
            <a:pPr>
              <a:lnSpc>
                <a:spcPct val="90000"/>
              </a:lnSpc>
              <a:spcBef>
                <a:spcPts val="1000"/>
              </a:spcBef>
            </a:pPr>
            <a:r>
              <a:rPr lang="en-US" sz="1600" kern="1200" dirty="0">
                <a:solidFill>
                  <a:schemeClr val="bg1"/>
                </a:solidFill>
                <a:latin typeface="+mn-lt"/>
                <a:ea typeface="+mn-ea"/>
                <a:cs typeface="+mn-cs"/>
              </a:rPr>
              <a:t>4. Generic or basic signature. (If you don’t have a city signature on your emails, please contact IT to assist with setting up a signature). </a:t>
            </a:r>
          </a:p>
        </p:txBody>
      </p:sp>
      <p:sp>
        <p:nvSpPr>
          <p:cNvPr id="2" name="Slide Number Placeholder 1">
            <a:extLst>
              <a:ext uri="{FF2B5EF4-FFF2-40B4-BE49-F238E27FC236}">
                <a16:creationId xmlns:a16="http://schemas.microsoft.com/office/drawing/2014/main" id="{91CB3D72-E2AF-4EC2-9940-EC10CE466BC6}"/>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108683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CB8A2A-2A03-450C-B622-A892EB3345BD}"/>
              </a:ext>
            </a:extLst>
          </p:cNvPr>
          <p:cNvSpPr>
            <a:spLocks noGrp="1"/>
          </p:cNvSpPr>
          <p:nvPr>
            <p:ph type="title"/>
          </p:nvPr>
        </p:nvSpPr>
        <p:spPr/>
        <p:txBody>
          <a:bodyPr/>
          <a:lstStyle/>
          <a:p>
            <a:r>
              <a:rPr lang="en-US" dirty="0">
                <a:solidFill>
                  <a:schemeClr val="bg1"/>
                </a:solidFill>
              </a:rPr>
              <a:t>Example</a:t>
            </a:r>
            <a:r>
              <a:rPr lang="en-US" dirty="0"/>
              <a:t> </a:t>
            </a:r>
            <a:r>
              <a:rPr lang="en-US" dirty="0">
                <a:solidFill>
                  <a:schemeClr val="bg1"/>
                </a:solidFill>
              </a:rPr>
              <a:t>3</a:t>
            </a:r>
          </a:p>
        </p:txBody>
      </p:sp>
      <p:sp>
        <p:nvSpPr>
          <p:cNvPr id="17" name="Text Placeholder 3">
            <a:extLst>
              <a:ext uri="{FF2B5EF4-FFF2-40B4-BE49-F238E27FC236}">
                <a16:creationId xmlns:a16="http://schemas.microsoft.com/office/drawing/2014/main" id="{A3542CBD-6734-4F67-B7C0-F2BACAD5FF09}"/>
              </a:ext>
            </a:extLst>
          </p:cNvPr>
          <p:cNvSpPr>
            <a:spLocks noGrp="1"/>
          </p:cNvSpPr>
          <p:nvPr>
            <p:ph type="body" sz="half" idx="2"/>
          </p:nvPr>
        </p:nvSpPr>
        <p:spPr/>
        <p:txBody>
          <a:bodyPr/>
          <a:lstStyle/>
          <a:p>
            <a:endParaRPr lang="en-US" dirty="0">
              <a:solidFill>
                <a:schemeClr val="bg1"/>
              </a:solidFill>
            </a:endParaRPr>
          </a:p>
          <a:p>
            <a:pPr marL="342900" indent="-342900">
              <a:buAutoNum type="arabicPeriod"/>
            </a:pPr>
            <a:r>
              <a:rPr lang="en-US" dirty="0">
                <a:solidFill>
                  <a:schemeClr val="bg1"/>
                </a:solidFill>
              </a:rPr>
              <a:t>“To” Filed is not your email address</a:t>
            </a:r>
          </a:p>
          <a:p>
            <a:pPr marL="342900" indent="-342900">
              <a:buAutoNum type="arabicPeriod"/>
            </a:pPr>
            <a:r>
              <a:rPr lang="en-US" dirty="0">
                <a:solidFill>
                  <a:schemeClr val="bg1"/>
                </a:solidFill>
              </a:rPr>
              <a:t>Odd hours for an email</a:t>
            </a:r>
          </a:p>
          <a:p>
            <a:pPr marL="342900" indent="-342900">
              <a:buAutoNum type="arabicPeriod"/>
            </a:pPr>
            <a:r>
              <a:rPr lang="en-US" dirty="0">
                <a:solidFill>
                  <a:schemeClr val="bg1"/>
                </a:solidFill>
              </a:rPr>
              <a:t>Subject title to catch your eye</a:t>
            </a:r>
          </a:p>
          <a:p>
            <a:pPr marL="342900" indent="-342900">
              <a:buAutoNum type="arabicPeriod"/>
            </a:pPr>
            <a:r>
              <a:rPr lang="en-US" dirty="0">
                <a:solidFill>
                  <a:schemeClr val="bg1"/>
                </a:solidFill>
              </a:rPr>
              <a:t>Dear Sir/Madam – Generic Greeting</a:t>
            </a:r>
          </a:p>
          <a:p>
            <a:pPr marL="342900" indent="-342900">
              <a:buAutoNum type="arabicPeriod"/>
            </a:pPr>
            <a:r>
              <a:rPr lang="en-US" dirty="0">
                <a:solidFill>
                  <a:schemeClr val="bg1"/>
                </a:solidFill>
              </a:rPr>
              <a:t>PDF download option to directly download a payload virus</a:t>
            </a:r>
          </a:p>
        </p:txBody>
      </p:sp>
      <p:pic>
        <p:nvPicPr>
          <p:cNvPr id="7" name="Picture 6">
            <a:extLst>
              <a:ext uri="{FF2B5EF4-FFF2-40B4-BE49-F238E27FC236}">
                <a16:creationId xmlns:a16="http://schemas.microsoft.com/office/drawing/2014/main" id="{53CD6E41-5109-4BDB-80D9-33F3DEA0850D}"/>
              </a:ext>
            </a:extLst>
          </p:cNvPr>
          <p:cNvPicPr>
            <a:picLocks noChangeAspect="1"/>
          </p:cNvPicPr>
          <p:nvPr/>
        </p:nvPicPr>
        <p:blipFill>
          <a:blip r:embed="rId3"/>
          <a:stretch>
            <a:fillRect/>
          </a:stretch>
        </p:blipFill>
        <p:spPr>
          <a:xfrm>
            <a:off x="5002742" y="1900436"/>
            <a:ext cx="6332990" cy="3491696"/>
          </a:xfrm>
          <a:prstGeom prst="rect">
            <a:avLst/>
          </a:prstGeom>
          <a:noFill/>
        </p:spPr>
      </p:pic>
      <p:sp>
        <p:nvSpPr>
          <p:cNvPr id="2" name="Slide Number Placeholder 1">
            <a:extLst>
              <a:ext uri="{FF2B5EF4-FFF2-40B4-BE49-F238E27FC236}">
                <a16:creationId xmlns:a16="http://schemas.microsoft.com/office/drawing/2014/main" id="{732B958C-91D9-49C8-AD45-6D5E7EAD6E02}"/>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048460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Topics for Discussion</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271082" y="1700038"/>
            <a:ext cx="6595564" cy="4826438"/>
          </a:xfrm>
        </p:spPr>
        <p:txBody>
          <a:bodyPr>
            <a:normAutofit fontScale="92500" lnSpcReduction="20000"/>
          </a:bodyPr>
          <a:lstStyle/>
          <a:p>
            <a:r>
              <a:rPr lang="en-US" dirty="0">
                <a:solidFill>
                  <a:schemeClr val="bg1"/>
                </a:solidFill>
              </a:rPr>
              <a:t>Importance of Awareness</a:t>
            </a:r>
          </a:p>
          <a:p>
            <a:r>
              <a:rPr lang="en-US" dirty="0">
                <a:solidFill>
                  <a:schemeClr val="bg1"/>
                </a:solidFill>
              </a:rPr>
              <a:t>Attack Surface</a:t>
            </a:r>
          </a:p>
          <a:p>
            <a:r>
              <a:rPr lang="en-US" dirty="0">
                <a:solidFill>
                  <a:schemeClr val="bg1"/>
                </a:solidFill>
              </a:rPr>
              <a:t>Phishing</a:t>
            </a:r>
          </a:p>
          <a:p>
            <a:r>
              <a:rPr lang="en-US" dirty="0">
                <a:solidFill>
                  <a:schemeClr val="bg1"/>
                </a:solidFill>
              </a:rPr>
              <a:t>Common Examples</a:t>
            </a:r>
          </a:p>
          <a:p>
            <a:r>
              <a:rPr lang="en-US" dirty="0">
                <a:solidFill>
                  <a:schemeClr val="bg1"/>
                </a:solidFill>
              </a:rPr>
              <a:t>Spear Phishing</a:t>
            </a:r>
          </a:p>
          <a:p>
            <a:r>
              <a:rPr lang="en-US" dirty="0">
                <a:solidFill>
                  <a:schemeClr val="bg1"/>
                </a:solidFill>
              </a:rPr>
              <a:t>Recognition</a:t>
            </a:r>
          </a:p>
          <a:p>
            <a:r>
              <a:rPr lang="en-US" dirty="0">
                <a:solidFill>
                  <a:schemeClr val="bg1"/>
                </a:solidFill>
              </a:rPr>
              <a:t>Prevention</a:t>
            </a:r>
          </a:p>
          <a:p>
            <a:r>
              <a:rPr lang="en-US" dirty="0">
                <a:solidFill>
                  <a:schemeClr val="bg1"/>
                </a:solidFill>
              </a:rPr>
              <a:t>Ransomware</a:t>
            </a:r>
          </a:p>
          <a:p>
            <a:r>
              <a:rPr lang="en-US" dirty="0">
                <a:solidFill>
                  <a:schemeClr val="bg1"/>
                </a:solidFill>
              </a:rPr>
              <a:t>Social Engineering</a:t>
            </a:r>
          </a:p>
          <a:p>
            <a:r>
              <a:rPr lang="en-US" dirty="0">
                <a:solidFill>
                  <a:schemeClr val="bg1"/>
                </a:solidFill>
              </a:rPr>
              <a:t>Other Safety Tips</a:t>
            </a:r>
          </a:p>
        </p:txBody>
      </p:sp>
      <p:sp>
        <p:nvSpPr>
          <p:cNvPr id="4" name="Slide Number Placeholder 3">
            <a:extLst>
              <a:ext uri="{FF2B5EF4-FFF2-40B4-BE49-F238E27FC236}">
                <a16:creationId xmlns:a16="http://schemas.microsoft.com/office/drawing/2014/main" id="{C88FF402-EAF3-4312-8F67-67C844D9E102}"/>
              </a:ext>
            </a:extLst>
          </p:cNvPr>
          <p:cNvSpPr>
            <a:spLocks noGrp="1"/>
          </p:cNvSpPr>
          <p:nvPr>
            <p:ph type="sldNum" sz="quarter" idx="12"/>
          </p:nvPr>
        </p:nvSpPr>
        <p:spPr/>
        <p:txBody>
          <a:bodyPr/>
          <a:lstStyle/>
          <a:p>
            <a:fld id="{6D22F896-40B5-4ADD-8801-0D06FADFA095}"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48068201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nchor="ctr">
            <a:normAutofit/>
          </a:bodyPr>
          <a:lstStyle/>
          <a:p>
            <a:r>
              <a:rPr lang="en-US" dirty="0">
                <a:solidFill>
                  <a:schemeClr val="bg1"/>
                </a:solidFill>
              </a:rPr>
              <a:t>Protect Yourself: Refuse the Bait</a:t>
            </a:r>
            <a:endParaRPr lang="en-US" altLang="en-US" dirty="0">
              <a:solidFill>
                <a:schemeClr val="bg1"/>
              </a:solidFill>
            </a:endParaRPr>
          </a:p>
        </p:txBody>
      </p:sp>
      <p:graphicFrame>
        <p:nvGraphicFramePr>
          <p:cNvPr id="5" name="Content Placeholder 2">
            <a:extLst>
              <a:ext uri="{FF2B5EF4-FFF2-40B4-BE49-F238E27FC236}">
                <a16:creationId xmlns:a16="http://schemas.microsoft.com/office/drawing/2014/main" id="{2BB2A5CB-0241-4562-AADA-4FB9C5717808}"/>
              </a:ext>
            </a:extLst>
          </p:cNvPr>
          <p:cNvGraphicFramePr>
            <a:graphicFrameLocks noGrp="1"/>
          </p:cNvGraphicFramePr>
          <p:nvPr>
            <p:ph idx="1"/>
            <p:extLst>
              <p:ext uri="{D42A27DB-BD31-4B8C-83A1-F6EECF244321}">
                <p14:modId xmlns:p14="http://schemas.microsoft.com/office/powerpoint/2010/main" val="390143510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EC0163F-F8BC-4BDD-8901-5F6BD5BD4B74}"/>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5934392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1B91-4014-462F-A5AC-27CE4C933B9C}"/>
              </a:ext>
            </a:extLst>
          </p:cNvPr>
          <p:cNvSpPr>
            <a:spLocks noGrp="1"/>
          </p:cNvSpPr>
          <p:nvPr>
            <p:ph type="title"/>
          </p:nvPr>
        </p:nvSpPr>
        <p:spPr/>
        <p:txBody>
          <a:bodyPr/>
          <a:lstStyle/>
          <a:p>
            <a:r>
              <a:rPr lang="en-US" dirty="0">
                <a:solidFill>
                  <a:schemeClr val="bg1"/>
                </a:solidFill>
              </a:rPr>
              <a:t>Don’t become phish food</a:t>
            </a:r>
          </a:p>
        </p:txBody>
      </p:sp>
      <p:pic>
        <p:nvPicPr>
          <p:cNvPr id="27" name="Content Placeholder 26">
            <a:extLst>
              <a:ext uri="{FF2B5EF4-FFF2-40B4-BE49-F238E27FC236}">
                <a16:creationId xmlns:a16="http://schemas.microsoft.com/office/drawing/2014/main" id="{E322609C-B2D3-4992-9F2E-21ED4B144390}"/>
              </a:ext>
            </a:extLst>
          </p:cNvPr>
          <p:cNvPicPr>
            <a:picLocks noGrp="1" noChangeAspect="1"/>
          </p:cNvPicPr>
          <p:nvPr>
            <p:ph idx="1"/>
          </p:nvPr>
        </p:nvPicPr>
        <p:blipFill>
          <a:blip r:embed="rId3"/>
          <a:stretch>
            <a:fillRect/>
          </a:stretch>
        </p:blipFill>
        <p:spPr>
          <a:xfrm>
            <a:off x="2595143" y="1456192"/>
            <a:ext cx="8012297" cy="4719443"/>
          </a:xfrm>
          <a:prstGeom prst="rect">
            <a:avLst/>
          </a:prstGeom>
        </p:spPr>
      </p:pic>
      <p:sp>
        <p:nvSpPr>
          <p:cNvPr id="3" name="Slide Number Placeholder 2">
            <a:extLst>
              <a:ext uri="{FF2B5EF4-FFF2-40B4-BE49-F238E27FC236}">
                <a16:creationId xmlns:a16="http://schemas.microsoft.com/office/drawing/2014/main" id="{AB17922E-072A-4FD0-8641-B809F41C57BF}"/>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16035613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7FEA-FB6B-424B-A73A-8F04321E4228}"/>
              </a:ext>
            </a:extLst>
          </p:cNvPr>
          <p:cNvSpPr>
            <a:spLocks noGrp="1"/>
          </p:cNvSpPr>
          <p:nvPr>
            <p:ph type="title"/>
          </p:nvPr>
        </p:nvSpPr>
        <p:spPr>
          <a:xfrm>
            <a:off x="1359759" y="86960"/>
            <a:ext cx="9905998" cy="922734"/>
          </a:xfrm>
        </p:spPr>
        <p:txBody>
          <a:bodyPr/>
          <a:lstStyle/>
          <a:p>
            <a:r>
              <a:rPr lang="en-US" dirty="0">
                <a:solidFill>
                  <a:schemeClr val="bg1"/>
                </a:solidFill>
              </a:rPr>
              <a:t>Specific Examples</a:t>
            </a:r>
          </a:p>
        </p:txBody>
      </p:sp>
      <p:pic>
        <p:nvPicPr>
          <p:cNvPr id="7" name="Picture 6">
            <a:extLst>
              <a:ext uri="{FF2B5EF4-FFF2-40B4-BE49-F238E27FC236}">
                <a16:creationId xmlns:a16="http://schemas.microsoft.com/office/drawing/2014/main" id="{452E86D9-F5DD-4173-999A-27D911ECC50E}"/>
              </a:ext>
            </a:extLst>
          </p:cNvPr>
          <p:cNvPicPr>
            <a:picLocks noChangeAspect="1"/>
          </p:cNvPicPr>
          <p:nvPr/>
        </p:nvPicPr>
        <p:blipFill>
          <a:blip r:embed="rId3"/>
          <a:stretch>
            <a:fillRect/>
          </a:stretch>
        </p:blipFill>
        <p:spPr>
          <a:xfrm>
            <a:off x="1272619" y="854151"/>
            <a:ext cx="9993138" cy="4632250"/>
          </a:xfrm>
          <a:prstGeom prst="rect">
            <a:avLst/>
          </a:prstGeom>
        </p:spPr>
      </p:pic>
      <p:sp>
        <p:nvSpPr>
          <p:cNvPr id="3" name="Slide Number Placeholder 2">
            <a:extLst>
              <a:ext uri="{FF2B5EF4-FFF2-40B4-BE49-F238E27FC236}">
                <a16:creationId xmlns:a16="http://schemas.microsoft.com/office/drawing/2014/main" id="{DF260BDA-E124-4F68-AA6E-4EA2F3BFC060}"/>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81426143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4C98-DBF5-463F-87F6-789BE7404D0F}"/>
              </a:ext>
            </a:extLst>
          </p:cNvPr>
          <p:cNvSpPr>
            <a:spLocks noGrp="1"/>
          </p:cNvSpPr>
          <p:nvPr>
            <p:ph type="title"/>
          </p:nvPr>
        </p:nvSpPr>
        <p:spPr>
          <a:xfrm>
            <a:off x="1212114" y="118898"/>
            <a:ext cx="9905998" cy="729515"/>
          </a:xfrm>
        </p:spPr>
        <p:txBody>
          <a:bodyPr/>
          <a:lstStyle/>
          <a:p>
            <a:r>
              <a:rPr lang="en-US" dirty="0">
                <a:solidFill>
                  <a:schemeClr val="bg1"/>
                </a:solidFill>
              </a:rPr>
              <a:t>Got Hooked?</a:t>
            </a:r>
          </a:p>
        </p:txBody>
      </p:sp>
      <p:graphicFrame>
        <p:nvGraphicFramePr>
          <p:cNvPr id="4" name="Content Placeholder 3">
            <a:extLst>
              <a:ext uri="{FF2B5EF4-FFF2-40B4-BE49-F238E27FC236}">
                <a16:creationId xmlns:a16="http://schemas.microsoft.com/office/drawing/2014/main" id="{0B8E8887-FF1F-4B9F-B75F-72E13A80E999}"/>
              </a:ext>
            </a:extLst>
          </p:cNvPr>
          <p:cNvGraphicFramePr>
            <a:graphicFrameLocks noGrp="1"/>
          </p:cNvGraphicFramePr>
          <p:nvPr>
            <p:ph idx="1"/>
            <p:extLst>
              <p:ext uri="{D42A27DB-BD31-4B8C-83A1-F6EECF244321}">
                <p14:modId xmlns:p14="http://schemas.microsoft.com/office/powerpoint/2010/main" val="1209524392"/>
              </p:ext>
            </p:extLst>
          </p:nvPr>
        </p:nvGraphicFramePr>
        <p:xfrm>
          <a:off x="1683656" y="974251"/>
          <a:ext cx="8824687" cy="4641228"/>
        </p:xfrm>
        <a:graphic>
          <a:graphicData uri="http://schemas.openxmlformats.org/drawingml/2006/table">
            <a:tbl>
              <a:tblPr firstRow="1" bandRow="1">
                <a:tableStyleId>{2D5ABB26-0587-4C30-8999-92F81FD0307C}</a:tableStyleId>
              </a:tblPr>
              <a:tblGrid>
                <a:gridCol w="2941222">
                  <a:extLst>
                    <a:ext uri="{9D8B030D-6E8A-4147-A177-3AD203B41FA5}">
                      <a16:colId xmlns:a16="http://schemas.microsoft.com/office/drawing/2014/main" val="20000"/>
                    </a:ext>
                  </a:extLst>
                </a:gridCol>
                <a:gridCol w="5883465">
                  <a:extLst>
                    <a:ext uri="{9D8B030D-6E8A-4147-A177-3AD203B41FA5}">
                      <a16:colId xmlns:a16="http://schemas.microsoft.com/office/drawing/2014/main" val="20001"/>
                    </a:ext>
                  </a:extLst>
                </a:gridCol>
              </a:tblGrid>
              <a:tr h="322677">
                <a:tc>
                  <a:txBody>
                    <a:bodyPr/>
                    <a:lstStyle/>
                    <a:p>
                      <a:r>
                        <a:rPr lang="en-US" b="1" dirty="0">
                          <a:solidFill>
                            <a:schemeClr val="bg1"/>
                          </a:solidFill>
                        </a:rPr>
                        <a:t>If</a:t>
                      </a:r>
                      <a:r>
                        <a:rPr lang="en-US" b="1" baseline="0" dirty="0">
                          <a:solidFill>
                            <a:schemeClr val="bg1"/>
                          </a:solidFill>
                        </a:rPr>
                        <a:t> you suspect</a:t>
                      </a:r>
                      <a:r>
                        <a:rPr lang="is-IS" b="1" baseline="0" dirty="0">
                          <a:solidFill>
                            <a:schemeClr val="bg1"/>
                          </a:solidFill>
                        </a:rPr>
                        <a:t>…</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1" dirty="0">
                          <a:solidFill>
                            <a:schemeClr val="bg1"/>
                          </a:solidFill>
                        </a:rPr>
                        <a:t>You should</a:t>
                      </a:r>
                      <a:r>
                        <a:rPr lang="is-IS" b="1" dirty="0">
                          <a:solidFill>
                            <a:schemeClr val="bg1"/>
                          </a:solidFill>
                        </a:rPr>
                        <a:t>…</a:t>
                      </a:r>
                      <a:endParaRPr lang="en-US"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048700">
                <a:tc>
                  <a:txBody>
                    <a:bodyPr/>
                    <a:lstStyle/>
                    <a:p>
                      <a:r>
                        <a:rPr lang="en-US" dirty="0">
                          <a:solidFill>
                            <a:schemeClr val="bg1"/>
                          </a:solidFill>
                        </a:rPr>
                        <a:t>You interacted with or replied to a phishing scam using your City email account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a:solidFill>
                            <a:schemeClr val="bg1"/>
                          </a:solidFill>
                        </a:rPr>
                        <a:t>Immediately</a:t>
                      </a:r>
                      <a:r>
                        <a:rPr lang="en-US" baseline="0" dirty="0">
                          <a:solidFill>
                            <a:schemeClr val="bg1"/>
                          </a:solidFill>
                        </a:rPr>
                        <a:t> c</a:t>
                      </a:r>
                      <a:r>
                        <a:rPr lang="en-US" dirty="0">
                          <a:solidFill>
                            <a:schemeClr val="bg1"/>
                          </a:solidFill>
                        </a:rPr>
                        <a:t>ontact the IT Help Desk: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226768">
                <a:tc>
                  <a:txBody>
                    <a:bodyPr/>
                    <a:lstStyle/>
                    <a:p>
                      <a:r>
                        <a:rPr lang="en-US" dirty="0">
                          <a:solidFill>
                            <a:schemeClr val="bg1"/>
                          </a:solidFill>
                        </a:rPr>
                        <a:t>You might have revealed or shared personal or financial information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a:solidFill>
                            <a:schemeClr val="bg1"/>
                          </a:solidFill>
                        </a:rPr>
                        <a:t>Immediately change the password(s)</a:t>
                      </a:r>
                      <a:r>
                        <a:rPr lang="en-US" baseline="0" dirty="0">
                          <a:solidFill>
                            <a:schemeClr val="bg1"/>
                          </a:solidFill>
                        </a:rPr>
                        <a:t> for</a:t>
                      </a:r>
                      <a:r>
                        <a:rPr lang="en-US" dirty="0">
                          <a:solidFill>
                            <a:schemeClr val="bg1"/>
                          </a:solidFill>
                        </a:rPr>
                        <a:t> your account(s). If you use the same password for multiple accounts and sites, change it for each account. Do not reuse that password in the future. </a:t>
                      </a:r>
                    </a:p>
                    <a:p>
                      <a:endParaRPr lang="en-US" dirty="0">
                        <a:solidFill>
                          <a:schemeClr val="bg1"/>
                        </a:solidFill>
                      </a:endParaRPr>
                    </a:p>
                    <a:p>
                      <a:r>
                        <a:rPr lang="en-US" dirty="0">
                          <a:solidFill>
                            <a:schemeClr val="bg1"/>
                          </a:solidFill>
                        </a:rPr>
                        <a:t>Watch for signs of identity theft by reviewing your bank and credit card statements for unauthorized charges and activity. If you notice anything unusual,</a:t>
                      </a:r>
                      <a:r>
                        <a:rPr lang="en-US" baseline="0" dirty="0">
                          <a:solidFill>
                            <a:schemeClr val="bg1"/>
                          </a:solidFill>
                        </a:rPr>
                        <a:t> immediately c</a:t>
                      </a:r>
                      <a:r>
                        <a:rPr lang="en-US" dirty="0">
                          <a:solidFill>
                            <a:schemeClr val="bg1"/>
                          </a:solidFill>
                        </a:rPr>
                        <a:t>ontact your credit card or bank.</a:t>
                      </a:r>
                    </a:p>
                    <a:p>
                      <a:endParaRPr lang="en-US" dirty="0">
                        <a:solidFill>
                          <a:schemeClr val="bg1"/>
                        </a:solidFill>
                      </a:endParaRPr>
                    </a:p>
                    <a:p>
                      <a:r>
                        <a:rPr lang="en-US" dirty="0">
                          <a:solidFill>
                            <a:schemeClr val="bg1"/>
                          </a:solidFill>
                        </a:rPr>
                        <a:t>Enable 2-factor authentication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2A8F0D08-303C-4027-AADF-064791CD545E}"/>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650027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853F-81AA-4470-BBCA-961C76AEF4F1}"/>
              </a:ext>
            </a:extLst>
          </p:cNvPr>
          <p:cNvSpPr>
            <a:spLocks noGrp="1"/>
          </p:cNvSpPr>
          <p:nvPr>
            <p:ph type="title"/>
          </p:nvPr>
        </p:nvSpPr>
        <p:spPr>
          <a:xfrm>
            <a:off x="1371600" y="76631"/>
            <a:ext cx="10590211" cy="842482"/>
          </a:xfrm>
        </p:spPr>
        <p:txBody>
          <a:bodyPr/>
          <a:lstStyle/>
          <a:p>
            <a:r>
              <a:rPr lang="en-US" dirty="0">
                <a:solidFill>
                  <a:schemeClr val="bg1"/>
                </a:solidFill>
              </a:rPr>
              <a:t>Ransomware</a:t>
            </a:r>
          </a:p>
        </p:txBody>
      </p:sp>
      <p:sp>
        <p:nvSpPr>
          <p:cNvPr id="3" name="Content Placeholder 2">
            <a:extLst>
              <a:ext uri="{FF2B5EF4-FFF2-40B4-BE49-F238E27FC236}">
                <a16:creationId xmlns:a16="http://schemas.microsoft.com/office/drawing/2014/main" id="{2E3C4567-88DA-4E0B-ACC8-FB2C024E1663}"/>
              </a:ext>
            </a:extLst>
          </p:cNvPr>
          <p:cNvSpPr>
            <a:spLocks noGrp="1"/>
          </p:cNvSpPr>
          <p:nvPr>
            <p:ph idx="1"/>
          </p:nvPr>
        </p:nvSpPr>
        <p:spPr>
          <a:xfrm>
            <a:off x="975673" y="725865"/>
            <a:ext cx="5231877" cy="6132135"/>
          </a:xfrm>
        </p:spPr>
        <p:txBody>
          <a:bodyPr>
            <a:normAutofit/>
          </a:bodyPr>
          <a:lstStyle/>
          <a:p>
            <a:r>
              <a:rPr lang="en-US" dirty="0">
                <a:solidFill>
                  <a:schemeClr val="bg1"/>
                </a:solidFill>
              </a:rPr>
              <a:t>Ransomware is a newer type of malware that encrypts documents, pictures and other files, making them unreadable.  The attacker then holds the decryption key for ransom until you agree to pay money, usually through an untraceable method such as </a:t>
            </a:r>
            <a:r>
              <a:rPr lang="en-US" dirty="0" err="1">
                <a:solidFill>
                  <a:schemeClr val="bg1"/>
                </a:solidFill>
              </a:rPr>
              <a:t>BitCoin</a:t>
            </a:r>
            <a:r>
              <a:rPr lang="en-US" dirty="0">
                <a:solidFill>
                  <a:schemeClr val="bg1"/>
                </a:solidFill>
              </a:rPr>
              <a:t> or other digital currency.</a:t>
            </a:r>
          </a:p>
          <a:p>
            <a:r>
              <a:rPr lang="en-US" dirty="0">
                <a:solidFill>
                  <a:schemeClr val="bg1"/>
                </a:solidFill>
              </a:rPr>
              <a:t>Ransomware assumes that you’ll pay to recover your files </a:t>
            </a:r>
            <a:r>
              <a:rPr lang="mr-IN" dirty="0">
                <a:solidFill>
                  <a:schemeClr val="bg1"/>
                </a:solidFill>
              </a:rPr>
              <a:t>–</a:t>
            </a:r>
            <a:r>
              <a:rPr lang="en-US" dirty="0">
                <a:solidFill>
                  <a:schemeClr val="bg1"/>
                </a:solidFill>
              </a:rPr>
              <a:t> if you back them up regularly, you have no need to pay the ransom, (assuming your backups are secure and regularly checked).</a:t>
            </a:r>
          </a:p>
        </p:txBody>
      </p:sp>
      <p:sp>
        <p:nvSpPr>
          <p:cNvPr id="4" name="Slide Number Placeholder 3">
            <a:extLst>
              <a:ext uri="{FF2B5EF4-FFF2-40B4-BE49-F238E27FC236}">
                <a16:creationId xmlns:a16="http://schemas.microsoft.com/office/drawing/2014/main" id="{4BCA2668-E0DD-4B6F-A645-E5A94E507D65}"/>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5" name="Picture 4">
            <a:extLst>
              <a:ext uri="{FF2B5EF4-FFF2-40B4-BE49-F238E27FC236}">
                <a16:creationId xmlns:a16="http://schemas.microsoft.com/office/drawing/2014/main" id="{6F582942-3F88-4E40-9C2A-04B8115D80BD}"/>
              </a:ext>
            </a:extLst>
          </p:cNvPr>
          <p:cNvPicPr>
            <a:picLocks noChangeAspect="1"/>
          </p:cNvPicPr>
          <p:nvPr/>
        </p:nvPicPr>
        <p:blipFill>
          <a:blip r:embed="rId3"/>
          <a:stretch>
            <a:fillRect/>
          </a:stretch>
        </p:blipFill>
        <p:spPr>
          <a:xfrm>
            <a:off x="6249970" y="1223291"/>
            <a:ext cx="5322665" cy="4084212"/>
          </a:xfrm>
          <a:prstGeom prst="rect">
            <a:avLst/>
          </a:prstGeom>
        </p:spPr>
      </p:pic>
    </p:spTree>
    <p:extLst>
      <p:ext uri="{BB962C8B-B14F-4D97-AF65-F5344CB8AC3E}">
        <p14:creationId xmlns:p14="http://schemas.microsoft.com/office/powerpoint/2010/main" val="391623237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385B-9181-4276-AE49-3BE4E9212484}"/>
              </a:ext>
            </a:extLst>
          </p:cNvPr>
          <p:cNvSpPr>
            <a:spLocks noGrp="1"/>
          </p:cNvSpPr>
          <p:nvPr>
            <p:ph type="title"/>
          </p:nvPr>
        </p:nvSpPr>
        <p:spPr>
          <a:xfrm>
            <a:off x="838200" y="365125"/>
            <a:ext cx="11076992" cy="1325563"/>
          </a:xfrm>
        </p:spPr>
        <p:txBody>
          <a:bodyPr/>
          <a:lstStyle/>
          <a:p>
            <a:r>
              <a:rPr lang="en-US" dirty="0">
                <a:solidFill>
                  <a:schemeClr val="bg1"/>
                </a:solidFill>
              </a:rPr>
              <a:t>Encryption: A Key Component of Ransomware</a:t>
            </a:r>
          </a:p>
        </p:txBody>
      </p:sp>
      <p:sp>
        <p:nvSpPr>
          <p:cNvPr id="3" name="Content Placeholder 2">
            <a:extLst>
              <a:ext uri="{FF2B5EF4-FFF2-40B4-BE49-F238E27FC236}">
                <a16:creationId xmlns:a16="http://schemas.microsoft.com/office/drawing/2014/main" id="{71E2B2EF-E325-47C5-8FBE-359E777B48F5}"/>
              </a:ext>
            </a:extLst>
          </p:cNvPr>
          <p:cNvSpPr>
            <a:spLocks noGrp="1"/>
          </p:cNvSpPr>
          <p:nvPr>
            <p:ph idx="1"/>
          </p:nvPr>
        </p:nvSpPr>
        <p:spPr>
          <a:xfrm>
            <a:off x="787138" y="1618562"/>
            <a:ext cx="4842138" cy="4183635"/>
          </a:xfrm>
        </p:spPr>
        <p:txBody>
          <a:bodyPr>
            <a:normAutofit/>
          </a:bodyPr>
          <a:lstStyle/>
          <a:p>
            <a:r>
              <a:rPr lang="en-US" dirty="0">
                <a:solidFill>
                  <a:schemeClr val="bg1"/>
                </a:solidFill>
              </a:rPr>
              <a:t>Ransomware has been continuously evolving in the past few years, in part due to the huge revenue stream, lack of cyber security, lack of IT Support funding, and lack of patch management (updates/upgrades). </a:t>
            </a:r>
          </a:p>
          <a:p>
            <a:r>
              <a:rPr lang="en-US" dirty="0">
                <a:solidFill>
                  <a:schemeClr val="bg1"/>
                </a:solidFill>
              </a:rPr>
              <a:t>Ransomware is here to stay. </a:t>
            </a:r>
          </a:p>
        </p:txBody>
      </p:sp>
      <p:sp>
        <p:nvSpPr>
          <p:cNvPr id="4" name="Slide Number Placeholder 3">
            <a:extLst>
              <a:ext uri="{FF2B5EF4-FFF2-40B4-BE49-F238E27FC236}">
                <a16:creationId xmlns:a16="http://schemas.microsoft.com/office/drawing/2014/main" id="{DC84C110-5F2F-49D8-8373-3E016C397B44}"/>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Picture 4">
            <a:extLst>
              <a:ext uri="{FF2B5EF4-FFF2-40B4-BE49-F238E27FC236}">
                <a16:creationId xmlns:a16="http://schemas.microsoft.com/office/drawing/2014/main" id="{6C0E664B-45DD-4A9C-9D6C-01DCAC546988}"/>
              </a:ext>
            </a:extLst>
          </p:cNvPr>
          <p:cNvPicPr>
            <a:picLocks noChangeAspect="1"/>
          </p:cNvPicPr>
          <p:nvPr/>
        </p:nvPicPr>
        <p:blipFill>
          <a:blip r:embed="rId3"/>
          <a:stretch>
            <a:fillRect/>
          </a:stretch>
        </p:blipFill>
        <p:spPr>
          <a:xfrm>
            <a:off x="5629276" y="1853404"/>
            <a:ext cx="5904419" cy="3167063"/>
          </a:xfrm>
          <a:prstGeom prst="rect">
            <a:avLst/>
          </a:prstGeom>
        </p:spPr>
      </p:pic>
    </p:spTree>
    <p:extLst>
      <p:ext uri="{BB962C8B-B14F-4D97-AF65-F5344CB8AC3E}">
        <p14:creationId xmlns:p14="http://schemas.microsoft.com/office/powerpoint/2010/main" val="273889798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4DE9-0377-41F5-B21B-C6B8EF4CEA76}"/>
              </a:ext>
            </a:extLst>
          </p:cNvPr>
          <p:cNvSpPr>
            <a:spLocks noGrp="1"/>
          </p:cNvSpPr>
          <p:nvPr>
            <p:ph type="title"/>
          </p:nvPr>
        </p:nvSpPr>
        <p:spPr>
          <a:xfrm>
            <a:off x="838200" y="365125"/>
            <a:ext cx="10983686" cy="1325563"/>
          </a:xfrm>
        </p:spPr>
        <p:txBody>
          <a:bodyPr/>
          <a:lstStyle/>
          <a:p>
            <a:r>
              <a:rPr lang="en-US" dirty="0">
                <a:solidFill>
                  <a:schemeClr val="bg1"/>
                </a:solidFill>
              </a:rPr>
              <a:t>Ransomware on the Rise</a:t>
            </a:r>
          </a:p>
        </p:txBody>
      </p:sp>
      <p:sp>
        <p:nvSpPr>
          <p:cNvPr id="3" name="Content Placeholder 2">
            <a:extLst>
              <a:ext uri="{FF2B5EF4-FFF2-40B4-BE49-F238E27FC236}">
                <a16:creationId xmlns:a16="http://schemas.microsoft.com/office/drawing/2014/main" id="{B4169680-9DBE-4767-9805-8D2D2D843864}"/>
              </a:ext>
            </a:extLst>
          </p:cNvPr>
          <p:cNvSpPr>
            <a:spLocks noGrp="1"/>
          </p:cNvSpPr>
          <p:nvPr>
            <p:ph idx="1"/>
          </p:nvPr>
        </p:nvSpPr>
        <p:spPr>
          <a:xfrm>
            <a:off x="1066435" y="1449226"/>
            <a:ext cx="9878261" cy="4351338"/>
          </a:xfrm>
        </p:spPr>
        <p:txBody>
          <a:bodyPr>
            <a:normAutofit/>
          </a:bodyPr>
          <a:lstStyle/>
          <a:p>
            <a:r>
              <a:rPr lang="en-US" dirty="0">
                <a:solidFill>
                  <a:schemeClr val="bg1"/>
                </a:solidFill>
              </a:rPr>
              <a:t>Bitcoin has been a significant factor in the rise in ransomware attacks. The lack of oversight by any governing body coupled with anonymity makes it an ideal currency in ransomware demands.</a:t>
            </a:r>
          </a:p>
          <a:p>
            <a:r>
              <a:rPr lang="en-US" dirty="0">
                <a:solidFill>
                  <a:schemeClr val="bg1"/>
                </a:solidFill>
              </a:rPr>
              <a:t>The evolution of ransomware-as-a-service (RaaS) has also played a significant role in the proliferation of attacks. RaaS has moved the execution of a ransomware attack from "professional" to "script-kiddie."</a:t>
            </a:r>
          </a:p>
        </p:txBody>
      </p:sp>
      <p:sp>
        <p:nvSpPr>
          <p:cNvPr id="4" name="Slide Number Placeholder 3">
            <a:extLst>
              <a:ext uri="{FF2B5EF4-FFF2-40B4-BE49-F238E27FC236}">
                <a16:creationId xmlns:a16="http://schemas.microsoft.com/office/drawing/2014/main" id="{56ADB15C-5652-4201-8343-10094DCE0F4C}"/>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625005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AAEC-2B05-4FEB-A747-0C39984E5291}"/>
              </a:ext>
            </a:extLst>
          </p:cNvPr>
          <p:cNvSpPr>
            <a:spLocks noGrp="1"/>
          </p:cNvSpPr>
          <p:nvPr>
            <p:ph type="title"/>
          </p:nvPr>
        </p:nvSpPr>
        <p:spPr>
          <a:xfrm>
            <a:off x="1141412" y="437764"/>
            <a:ext cx="9905998" cy="1478570"/>
          </a:xfrm>
        </p:spPr>
        <p:txBody>
          <a:bodyPr/>
          <a:lstStyle/>
          <a:p>
            <a:r>
              <a:rPr lang="en-US" dirty="0">
                <a:solidFill>
                  <a:schemeClr val="bg1"/>
                </a:solidFill>
              </a:rPr>
              <a:t>Recent Victims of Ransomware Attacks</a:t>
            </a:r>
          </a:p>
        </p:txBody>
      </p:sp>
      <p:sp>
        <p:nvSpPr>
          <p:cNvPr id="3" name="Content Placeholder 2">
            <a:extLst>
              <a:ext uri="{FF2B5EF4-FFF2-40B4-BE49-F238E27FC236}">
                <a16:creationId xmlns:a16="http://schemas.microsoft.com/office/drawing/2014/main" id="{0672063C-6C00-4D8C-A696-BB3924ADD973}"/>
              </a:ext>
            </a:extLst>
          </p:cNvPr>
          <p:cNvSpPr>
            <a:spLocks noGrp="1"/>
          </p:cNvSpPr>
          <p:nvPr>
            <p:ph idx="1"/>
          </p:nvPr>
        </p:nvSpPr>
        <p:spPr>
          <a:xfrm>
            <a:off x="1387548" y="1636843"/>
            <a:ext cx="10222518" cy="5130780"/>
          </a:xfrm>
        </p:spPr>
        <p:txBody>
          <a:bodyPr>
            <a:normAutofit fontScale="70000" lnSpcReduction="20000"/>
          </a:bodyPr>
          <a:lstStyle/>
          <a:p>
            <a:r>
              <a:rPr lang="en-US" dirty="0">
                <a:solidFill>
                  <a:schemeClr val="bg1"/>
                </a:solidFill>
              </a:rPr>
              <a:t>2019: </a:t>
            </a:r>
          </a:p>
          <a:p>
            <a:pPr lvl="1"/>
            <a:r>
              <a:rPr lang="en-US" dirty="0">
                <a:solidFill>
                  <a:schemeClr val="bg1"/>
                </a:solidFill>
              </a:rPr>
              <a:t>Lake City, Florida</a:t>
            </a:r>
          </a:p>
          <a:p>
            <a:pPr lvl="1"/>
            <a:r>
              <a:rPr lang="en-US" dirty="0">
                <a:solidFill>
                  <a:schemeClr val="bg1"/>
                </a:solidFill>
              </a:rPr>
              <a:t>Riviera Beach, Florida</a:t>
            </a:r>
          </a:p>
          <a:p>
            <a:pPr lvl="1"/>
            <a:r>
              <a:rPr lang="en-US" dirty="0">
                <a:solidFill>
                  <a:schemeClr val="bg1"/>
                </a:solidFill>
              </a:rPr>
              <a:t>City of Baltimore</a:t>
            </a:r>
          </a:p>
          <a:p>
            <a:pPr lvl="1"/>
            <a:r>
              <a:rPr lang="en-US" dirty="0">
                <a:solidFill>
                  <a:schemeClr val="bg1"/>
                </a:solidFill>
              </a:rPr>
              <a:t>Cleveland Hopkins International Airport </a:t>
            </a:r>
          </a:p>
          <a:p>
            <a:pPr lvl="1"/>
            <a:r>
              <a:rPr lang="en-US" dirty="0">
                <a:solidFill>
                  <a:schemeClr val="bg1"/>
                </a:solidFill>
              </a:rPr>
              <a:t>Augusta, Maine</a:t>
            </a:r>
          </a:p>
          <a:p>
            <a:pPr lvl="1"/>
            <a:r>
              <a:rPr lang="en-US" dirty="0">
                <a:solidFill>
                  <a:schemeClr val="bg1"/>
                </a:solidFill>
              </a:rPr>
              <a:t>Tallahassee</a:t>
            </a:r>
          </a:p>
          <a:p>
            <a:pPr lvl="1"/>
            <a:r>
              <a:rPr lang="en-US" dirty="0">
                <a:solidFill>
                  <a:schemeClr val="bg1"/>
                </a:solidFill>
              </a:rPr>
              <a:t>Albany, New York</a:t>
            </a:r>
          </a:p>
          <a:p>
            <a:pPr lvl="1"/>
            <a:r>
              <a:rPr lang="en-US" dirty="0">
                <a:solidFill>
                  <a:schemeClr val="bg1"/>
                </a:solidFill>
              </a:rPr>
              <a:t>Jackson County</a:t>
            </a:r>
          </a:p>
          <a:p>
            <a:r>
              <a:rPr lang="en-US" dirty="0">
                <a:solidFill>
                  <a:schemeClr val="bg1"/>
                </a:solidFill>
              </a:rPr>
              <a:t>2020:</a:t>
            </a:r>
          </a:p>
          <a:p>
            <a:pPr lvl="1"/>
            <a:r>
              <a:rPr lang="en-US" dirty="0">
                <a:solidFill>
                  <a:schemeClr val="bg1"/>
                </a:solidFill>
              </a:rPr>
              <a:t>San Miguel County, NM</a:t>
            </a:r>
          </a:p>
          <a:p>
            <a:pPr lvl="1"/>
            <a:r>
              <a:rPr lang="en-US" dirty="0">
                <a:solidFill>
                  <a:schemeClr val="bg1"/>
                </a:solidFill>
              </a:rPr>
              <a:t>Florence, AL</a:t>
            </a:r>
          </a:p>
          <a:p>
            <a:pPr lvl="1"/>
            <a:r>
              <a:rPr lang="en-US" dirty="0">
                <a:solidFill>
                  <a:schemeClr val="bg1"/>
                </a:solidFill>
              </a:rPr>
              <a:t>Tillamook County, OR</a:t>
            </a:r>
          </a:p>
          <a:p>
            <a:pPr lvl="1"/>
            <a:r>
              <a:rPr lang="en-US" dirty="0">
                <a:solidFill>
                  <a:schemeClr val="bg1"/>
                </a:solidFill>
              </a:rPr>
              <a:t>La Salle County IL</a:t>
            </a:r>
          </a:p>
          <a:p>
            <a:pPr lvl="1"/>
            <a:r>
              <a:rPr lang="en-US" dirty="0">
                <a:solidFill>
                  <a:schemeClr val="bg1"/>
                </a:solidFill>
              </a:rPr>
              <a:t>University of California San Francisco (UCSF)</a:t>
            </a:r>
          </a:p>
          <a:p>
            <a:pPr lvl="1"/>
            <a:r>
              <a:rPr lang="en-US" dirty="0">
                <a:solidFill>
                  <a:schemeClr val="bg1"/>
                </a:solidFill>
              </a:rPr>
              <a:t>Communication &amp; Power ( CPI)</a:t>
            </a:r>
          </a:p>
          <a:p>
            <a:pPr lvl="1"/>
            <a:r>
              <a:rPr lang="en-US" dirty="0">
                <a:solidFill>
                  <a:schemeClr val="bg1"/>
                </a:solidFill>
              </a:rPr>
              <a:t>Travelex </a:t>
            </a:r>
          </a:p>
          <a:p>
            <a:pPr lvl="1"/>
            <a:endParaRPr lang="en-US" dirty="0">
              <a:solidFill>
                <a:schemeClr val="bg1"/>
              </a:solidFill>
            </a:endParaRPr>
          </a:p>
          <a:p>
            <a:pPr lvl="1"/>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E653AB97-09E9-43DB-AE0F-9BDBE1A4555C}"/>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81560818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AAEC-2B05-4FEB-A747-0C39984E5291}"/>
              </a:ext>
            </a:extLst>
          </p:cNvPr>
          <p:cNvSpPr>
            <a:spLocks noGrp="1"/>
          </p:cNvSpPr>
          <p:nvPr>
            <p:ph type="title"/>
          </p:nvPr>
        </p:nvSpPr>
        <p:spPr>
          <a:xfrm>
            <a:off x="1245686" y="81701"/>
            <a:ext cx="3856037" cy="1134358"/>
          </a:xfrm>
        </p:spPr>
        <p:txBody>
          <a:bodyPr anchor="b">
            <a:normAutofit/>
          </a:bodyPr>
          <a:lstStyle/>
          <a:p>
            <a:r>
              <a:rPr lang="en-US" sz="4000" dirty="0">
                <a:solidFill>
                  <a:schemeClr val="bg1"/>
                </a:solidFill>
              </a:rPr>
              <a:t>Continued</a:t>
            </a:r>
          </a:p>
        </p:txBody>
      </p:sp>
      <p:sp>
        <p:nvSpPr>
          <p:cNvPr id="9" name="Text Placeholder 3">
            <a:extLst>
              <a:ext uri="{FF2B5EF4-FFF2-40B4-BE49-F238E27FC236}">
                <a16:creationId xmlns:a16="http://schemas.microsoft.com/office/drawing/2014/main" id="{FF780B0E-0C74-4CF3-B195-37794B377296}"/>
              </a:ext>
            </a:extLst>
          </p:cNvPr>
          <p:cNvSpPr>
            <a:spLocks noGrp="1"/>
          </p:cNvSpPr>
          <p:nvPr>
            <p:ph type="body" sz="half" idx="2"/>
          </p:nvPr>
        </p:nvSpPr>
        <p:spPr>
          <a:xfrm>
            <a:off x="1203266" y="1594323"/>
            <a:ext cx="3856037" cy="3541714"/>
          </a:xfrm>
        </p:spPr>
        <p:txBody>
          <a:bodyPr>
            <a:normAutofit fontScale="92500" lnSpcReduction="10000"/>
          </a:bodyPr>
          <a:lstStyle/>
          <a:p>
            <a:r>
              <a:rPr lang="en-US" dirty="0">
                <a:solidFill>
                  <a:schemeClr val="bg1"/>
                </a:solidFill>
              </a:rPr>
              <a:t>The Northern Territory Government in Australia was next to reveal an attack that forced its systems offline for 3 weeks. </a:t>
            </a:r>
          </a:p>
          <a:p>
            <a:r>
              <a:rPr lang="en-US" dirty="0">
                <a:solidFill>
                  <a:schemeClr val="bg1"/>
                </a:solidFill>
              </a:rPr>
              <a:t>Central Piedmont Community College in North Carolina. </a:t>
            </a:r>
          </a:p>
          <a:p>
            <a:r>
              <a:rPr lang="en-US" dirty="0">
                <a:solidFill>
                  <a:schemeClr val="bg1"/>
                </a:solidFill>
              </a:rPr>
              <a:t>Discount Car and Truck Rental, part of the Enterprise group and one of Canada’s biggest rental agencies, was hit by the Darkside ransomware gang. Darkside posted a notice on its leak site stating they had copied 120 GB of corporate, banking and franchise data from the firm.</a:t>
            </a:r>
          </a:p>
        </p:txBody>
      </p:sp>
      <p:sp>
        <p:nvSpPr>
          <p:cNvPr id="6" name="Text Placeholder 3">
            <a:extLst>
              <a:ext uri="{FF2B5EF4-FFF2-40B4-BE49-F238E27FC236}">
                <a16:creationId xmlns:a16="http://schemas.microsoft.com/office/drawing/2014/main" id="{A1DDD28A-F501-4FFE-99AC-BAC43D48A901}"/>
              </a:ext>
            </a:extLst>
          </p:cNvPr>
          <p:cNvSpPr txBox="1">
            <a:spLocks/>
          </p:cNvSpPr>
          <p:nvPr/>
        </p:nvSpPr>
        <p:spPr>
          <a:xfrm>
            <a:off x="5387124" y="1459386"/>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solidFill>
                  <a:schemeClr val="bg1"/>
                </a:solidFill>
              </a:rPr>
              <a:t>Kia Motors America – 20 million for a </a:t>
            </a:r>
            <a:r>
              <a:rPr lang="en-US" dirty="0" err="1">
                <a:solidFill>
                  <a:schemeClr val="bg1"/>
                </a:solidFill>
              </a:rPr>
              <a:t>decryptor</a:t>
            </a:r>
            <a:endParaRPr lang="en-US" dirty="0">
              <a:solidFill>
                <a:schemeClr val="bg1"/>
              </a:solidFill>
            </a:endParaRPr>
          </a:p>
          <a:p>
            <a:r>
              <a:rPr lang="en-US" dirty="0">
                <a:solidFill>
                  <a:schemeClr val="bg1"/>
                </a:solidFill>
              </a:rPr>
              <a:t>Yuba County in California </a:t>
            </a:r>
          </a:p>
          <a:p>
            <a:r>
              <a:rPr lang="en-US" dirty="0">
                <a:solidFill>
                  <a:schemeClr val="bg1"/>
                </a:solidFill>
              </a:rPr>
              <a:t>University of California </a:t>
            </a:r>
          </a:p>
          <a:p>
            <a:r>
              <a:rPr lang="en-US" dirty="0">
                <a:solidFill>
                  <a:schemeClr val="bg1"/>
                </a:solidFill>
              </a:rPr>
              <a:t>Colonial Pipeline - The company opted to pay a $5 million ransom so services could be resumed.</a:t>
            </a:r>
          </a:p>
          <a:p>
            <a:r>
              <a:rPr lang="en-US" dirty="0">
                <a:solidFill>
                  <a:schemeClr val="bg1"/>
                </a:solidFill>
              </a:rPr>
              <a:t>Azusa Police Department</a:t>
            </a:r>
          </a:p>
          <a:p>
            <a:r>
              <a:rPr lang="en-US" dirty="0">
                <a:solidFill>
                  <a:schemeClr val="bg1"/>
                </a:solidFill>
              </a:rPr>
              <a:t>&amp; Many More</a:t>
            </a:r>
          </a:p>
          <a:p>
            <a:r>
              <a:rPr lang="en-US" dirty="0">
                <a:solidFill>
                  <a:schemeClr val="bg1"/>
                </a:solidFill>
                <a:hlinkClick r:id="rId3">
                  <a:extLst>
                    <a:ext uri="{A12FA001-AC4F-418D-AE19-62706E023703}">
                      <ahyp:hlinkClr xmlns:ahyp="http://schemas.microsoft.com/office/drawing/2018/hyperlinkcolor" val="tx"/>
                    </a:ext>
                  </a:extLst>
                </a:hlinkClick>
              </a:rPr>
              <a:t>https://www.blackfog.com/the-state-of-ransomware-in-2021/</a:t>
            </a:r>
            <a:r>
              <a:rPr lang="en-US" dirty="0">
                <a:solidFill>
                  <a:schemeClr val="bg1"/>
                </a:solidFill>
              </a:rPr>
              <a:t> </a:t>
            </a:r>
          </a:p>
        </p:txBody>
      </p:sp>
      <p:sp>
        <p:nvSpPr>
          <p:cNvPr id="3" name="Slide Number Placeholder 2">
            <a:extLst>
              <a:ext uri="{FF2B5EF4-FFF2-40B4-BE49-F238E27FC236}">
                <a16:creationId xmlns:a16="http://schemas.microsoft.com/office/drawing/2014/main" id="{590C7DFC-8BE9-4E97-8672-E94356390455}"/>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31557499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Content Placeholder 5" descr="Graphical user interface&#10;&#10;Description automatically generated">
            <a:extLst>
              <a:ext uri="{FF2B5EF4-FFF2-40B4-BE49-F238E27FC236}">
                <a16:creationId xmlns:a16="http://schemas.microsoft.com/office/drawing/2014/main" id="{5CC849C1-6C67-4876-A021-8A5B003EF3A8}"/>
              </a:ext>
            </a:extLst>
          </p:cNvPr>
          <p:cNvPicPr>
            <a:picLocks noGrp="1" noChangeAspect="1"/>
          </p:cNvPicPr>
          <p:nvPr>
            <p:ph sz="half" idx="1"/>
          </p:nvPr>
        </p:nvPicPr>
        <p:blipFill>
          <a:blip r:embed="rId3"/>
          <a:stretch>
            <a:fillRect/>
          </a:stretch>
        </p:blipFill>
        <p:spPr>
          <a:xfrm>
            <a:off x="1104806" y="68263"/>
            <a:ext cx="9982388" cy="6721475"/>
          </a:xfrm>
          <a:noFill/>
        </p:spPr>
      </p:pic>
      <p:sp>
        <p:nvSpPr>
          <p:cNvPr id="2" name="Slide Number Placeholder 1">
            <a:extLst>
              <a:ext uri="{FF2B5EF4-FFF2-40B4-BE49-F238E27FC236}">
                <a16:creationId xmlns:a16="http://schemas.microsoft.com/office/drawing/2014/main" id="{FCDBBA8E-6ED2-470D-90E9-B78739CBBEF2}"/>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4720045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00746" y="122544"/>
            <a:ext cx="10622835" cy="1170764"/>
          </a:xfrm>
        </p:spPr>
        <p:txBody>
          <a:bodyPr/>
          <a:lstStyle/>
          <a:p>
            <a:r>
              <a:rPr lang="en-US" dirty="0">
                <a:solidFill>
                  <a:schemeClr val="bg1"/>
                </a:solidFill>
              </a:rPr>
              <a:t>Importance of Awareness: You are the target</a:t>
            </a:r>
            <a:r>
              <a:rPr lang="mr-IN" dirty="0">
                <a:solidFill>
                  <a:schemeClr val="bg1"/>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4624660" y="997907"/>
            <a:ext cx="6731367" cy="5607539"/>
          </a:xfrm>
        </p:spPr>
        <p:txBody>
          <a:bodyPr>
            <a:noAutofit/>
          </a:bodyPr>
          <a:lstStyle/>
          <a:p>
            <a:r>
              <a:rPr lang="en-US" sz="2000" dirty="0">
                <a:solidFill>
                  <a:schemeClr val="bg1"/>
                </a:solidFill>
              </a:rPr>
              <a:t>You, and your access to City data, are the primary target of hackers.</a:t>
            </a:r>
          </a:p>
          <a:p>
            <a:r>
              <a:rPr lang="en-US" sz="2000" dirty="0">
                <a:solidFill>
                  <a:schemeClr val="bg1"/>
                </a:solidFill>
              </a:rPr>
              <a:t>Gaining access to your login information allows them to impersonate you, or use your computer, to gain access to city systems and data.</a:t>
            </a:r>
          </a:p>
          <a:p>
            <a:r>
              <a:rPr lang="en-US" sz="2000" dirty="0">
                <a:solidFill>
                  <a:schemeClr val="bg1"/>
                </a:solidFill>
              </a:rPr>
              <a:t>IT can address only a portion of security risks.</a:t>
            </a:r>
          </a:p>
          <a:p>
            <a:r>
              <a:rPr lang="en-US" sz="2000" dirty="0">
                <a:solidFill>
                  <a:schemeClr val="bg1"/>
                </a:solidFill>
              </a:rPr>
              <a:t>Most Commonly Compromised</a:t>
            </a:r>
          </a:p>
          <a:p>
            <a:pPr lvl="1"/>
            <a:r>
              <a:rPr lang="en-US" sz="2000" dirty="0">
                <a:solidFill>
                  <a:schemeClr val="bg1"/>
                </a:solidFill>
              </a:rPr>
              <a:t>End User Access</a:t>
            </a:r>
          </a:p>
          <a:p>
            <a:r>
              <a:rPr lang="en-US" sz="2000" dirty="0">
                <a:solidFill>
                  <a:schemeClr val="bg1"/>
                </a:solidFill>
              </a:rPr>
              <a:t>Allows Bad Actors to</a:t>
            </a:r>
          </a:p>
          <a:p>
            <a:pPr lvl="1"/>
            <a:r>
              <a:rPr lang="en-US" sz="2000" dirty="0">
                <a:solidFill>
                  <a:schemeClr val="bg1"/>
                </a:solidFill>
              </a:rPr>
              <a:t>Impersonate End Users</a:t>
            </a:r>
          </a:p>
          <a:p>
            <a:pPr lvl="1"/>
            <a:r>
              <a:rPr lang="en-US" sz="2000" dirty="0">
                <a:solidFill>
                  <a:schemeClr val="bg1"/>
                </a:solidFill>
              </a:rPr>
              <a:t>Access Files</a:t>
            </a:r>
          </a:p>
          <a:p>
            <a:pPr lvl="1"/>
            <a:r>
              <a:rPr lang="en-US" sz="2000" dirty="0">
                <a:solidFill>
                  <a:schemeClr val="bg1"/>
                </a:solidFill>
              </a:rPr>
              <a:t>Send/Receive email</a:t>
            </a:r>
          </a:p>
          <a:p>
            <a:pPr lvl="1"/>
            <a:r>
              <a:rPr lang="en-US" sz="2000" dirty="0">
                <a:solidFill>
                  <a:schemeClr val="bg1"/>
                </a:solidFill>
              </a:rPr>
              <a:t>Steal data/information</a:t>
            </a:r>
          </a:p>
        </p:txBody>
      </p:sp>
      <p:pic>
        <p:nvPicPr>
          <p:cNvPr id="5" name="Picture 4">
            <a:extLst>
              <a:ext uri="{FF2B5EF4-FFF2-40B4-BE49-F238E27FC236}">
                <a16:creationId xmlns:a16="http://schemas.microsoft.com/office/drawing/2014/main" id="{BD811D53-56B1-44C6-9532-CEFA82FC66EF}"/>
              </a:ext>
            </a:extLst>
          </p:cNvPr>
          <p:cNvPicPr>
            <a:picLocks noChangeAspect="1"/>
          </p:cNvPicPr>
          <p:nvPr/>
        </p:nvPicPr>
        <p:blipFill>
          <a:blip r:embed="rId3"/>
          <a:stretch>
            <a:fillRect/>
          </a:stretch>
        </p:blipFill>
        <p:spPr>
          <a:xfrm>
            <a:off x="446597" y="2200264"/>
            <a:ext cx="4084084" cy="2457471"/>
          </a:xfrm>
          <a:prstGeom prst="rect">
            <a:avLst/>
          </a:prstGeom>
        </p:spPr>
      </p:pic>
      <p:sp>
        <p:nvSpPr>
          <p:cNvPr id="4" name="Slide Number Placeholder 3">
            <a:extLst>
              <a:ext uri="{FF2B5EF4-FFF2-40B4-BE49-F238E27FC236}">
                <a16:creationId xmlns:a16="http://schemas.microsoft.com/office/drawing/2014/main" id="{1A3B7DE5-E56A-4A21-A3A1-C99194B6EA57}"/>
              </a:ext>
            </a:extLst>
          </p:cNvPr>
          <p:cNvSpPr>
            <a:spLocks noGrp="1"/>
          </p:cNvSpPr>
          <p:nvPr>
            <p:ph type="sldNum" sz="quarter" idx="12"/>
          </p:nvPr>
        </p:nvSpPr>
        <p:spPr/>
        <p:txBody>
          <a:bodyPr/>
          <a:lstStyle/>
          <a:p>
            <a:fld id="{6D22F896-40B5-4ADD-8801-0D06FADFA095}"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307449237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5D00612-57C1-4A06-AEF1-B1A5B75108C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7D60B6-C056-4F88-ACC7-53DAA5C571D6}"/>
              </a:ext>
            </a:extLst>
          </p:cNvPr>
          <p:cNvPicPr>
            <a:picLocks noGrp="1" noChangeAspect="1"/>
          </p:cNvPicPr>
          <p:nvPr>
            <p:ph idx="1"/>
          </p:nvPr>
        </p:nvPicPr>
        <p:blipFill rotWithShape="1">
          <a:blip r:embed="rId3"/>
          <a:stretch/>
        </p:blipFill>
        <p:spPr>
          <a:xfrm>
            <a:off x="1358940" y="618518"/>
            <a:ext cx="9222260" cy="4988767"/>
          </a:xfrm>
          <a:noFill/>
        </p:spPr>
      </p:pic>
      <p:sp>
        <p:nvSpPr>
          <p:cNvPr id="2" name="Slide Number Placeholder 1">
            <a:extLst>
              <a:ext uri="{FF2B5EF4-FFF2-40B4-BE49-F238E27FC236}">
                <a16:creationId xmlns:a16="http://schemas.microsoft.com/office/drawing/2014/main" id="{7D5168C7-106E-4CEC-A9DE-1EE95AB905DD}"/>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3134300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11D5B5-B280-494D-A87D-5D78CAE2A2CC}"/>
              </a:ext>
            </a:extLst>
          </p:cNvPr>
          <p:cNvPicPr>
            <a:picLocks noGrp="1" noChangeAspect="1"/>
          </p:cNvPicPr>
          <p:nvPr>
            <p:ph sz="half" idx="1"/>
          </p:nvPr>
        </p:nvPicPr>
        <p:blipFill>
          <a:blip r:embed="rId3"/>
          <a:stretch>
            <a:fillRect/>
          </a:stretch>
        </p:blipFill>
        <p:spPr>
          <a:xfrm>
            <a:off x="121356" y="68263"/>
            <a:ext cx="11949288" cy="6721475"/>
          </a:xfrm>
          <a:prstGeom prst="rect">
            <a:avLst/>
          </a:prstGeom>
          <a:noFill/>
        </p:spPr>
      </p:pic>
      <p:sp>
        <p:nvSpPr>
          <p:cNvPr id="2" name="Slide Number Placeholder 1">
            <a:extLst>
              <a:ext uri="{FF2B5EF4-FFF2-40B4-BE49-F238E27FC236}">
                <a16:creationId xmlns:a16="http://schemas.microsoft.com/office/drawing/2014/main" id="{F48ED507-F06B-47B6-A2FC-F100822E68AC}"/>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55330880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E539-0AB9-4963-9D79-0B4D77866E2F}"/>
              </a:ext>
            </a:extLst>
          </p:cNvPr>
          <p:cNvSpPr>
            <a:spLocks noGrp="1"/>
          </p:cNvSpPr>
          <p:nvPr>
            <p:ph type="title"/>
          </p:nvPr>
        </p:nvSpPr>
        <p:spPr/>
        <p:txBody>
          <a:bodyPr anchor="b">
            <a:normAutofit fontScale="90000"/>
          </a:bodyPr>
          <a:lstStyle/>
          <a:p>
            <a:r>
              <a:rPr lang="en-US" dirty="0">
                <a:solidFill>
                  <a:schemeClr val="bg1"/>
                </a:solidFill>
              </a:rPr>
              <a:t>How a ransomware attack infects your systems:</a:t>
            </a:r>
          </a:p>
        </p:txBody>
      </p:sp>
      <p:pic>
        <p:nvPicPr>
          <p:cNvPr id="6" name="Content Placeholder 5">
            <a:extLst>
              <a:ext uri="{FF2B5EF4-FFF2-40B4-BE49-F238E27FC236}">
                <a16:creationId xmlns:a16="http://schemas.microsoft.com/office/drawing/2014/main" id="{13EBFEDD-36D0-4320-80BA-AADE48973289}"/>
              </a:ext>
            </a:extLst>
          </p:cNvPr>
          <p:cNvPicPr>
            <a:picLocks noGrp="1" noChangeAspect="1"/>
          </p:cNvPicPr>
          <p:nvPr>
            <p:ph idx="1"/>
          </p:nvPr>
        </p:nvPicPr>
        <p:blipFill>
          <a:blip r:embed="rId3"/>
          <a:stretch>
            <a:fillRect/>
          </a:stretch>
        </p:blipFill>
        <p:spPr>
          <a:xfrm>
            <a:off x="5156200" y="736997"/>
            <a:ext cx="5891213" cy="4909344"/>
          </a:xfrm>
          <a:noFill/>
        </p:spPr>
      </p:pic>
      <p:sp>
        <p:nvSpPr>
          <p:cNvPr id="3" name="Content Placeholder 2">
            <a:extLst>
              <a:ext uri="{FF2B5EF4-FFF2-40B4-BE49-F238E27FC236}">
                <a16:creationId xmlns:a16="http://schemas.microsoft.com/office/drawing/2014/main" id="{429CC1A8-D2A8-45F6-A12C-7136F0E15D28}"/>
              </a:ext>
            </a:extLst>
          </p:cNvPr>
          <p:cNvSpPr>
            <a:spLocks noGrp="1"/>
          </p:cNvSpPr>
          <p:nvPr>
            <p:ph type="body" sz="half" idx="2"/>
          </p:nvPr>
        </p:nvSpPr>
        <p:spPr/>
        <p:txBody>
          <a:bodyPr>
            <a:normAutofit fontScale="92500" lnSpcReduction="20000"/>
          </a:bodyPr>
          <a:lstStyle/>
          <a:p>
            <a:pPr marL="514350" indent="-514350">
              <a:buFont typeface="+mj-lt"/>
              <a:buAutoNum type="arabicPeriod"/>
            </a:pPr>
            <a:r>
              <a:rPr lang="en-US" dirty="0">
                <a:solidFill>
                  <a:schemeClr val="bg1"/>
                </a:solidFill>
              </a:rPr>
              <a:t>Victim clicks on a malicious link or executable from an email and within minutes the malware locks all files on the system</a:t>
            </a:r>
          </a:p>
          <a:p>
            <a:pPr marL="514350" indent="-514350">
              <a:buFont typeface="+mj-lt"/>
              <a:buAutoNum type="arabicPeriod"/>
            </a:pPr>
            <a:r>
              <a:rPr lang="en-US" dirty="0">
                <a:solidFill>
                  <a:schemeClr val="bg1"/>
                </a:solidFill>
              </a:rPr>
              <a:t>Malware spreads through the network by collecting email addresses and credentials to move from system to system</a:t>
            </a:r>
          </a:p>
          <a:p>
            <a:pPr marL="514350" indent="-514350">
              <a:buFont typeface="+mj-lt"/>
              <a:buAutoNum type="arabicPeriod"/>
            </a:pPr>
            <a:r>
              <a:rPr lang="en-US" dirty="0">
                <a:solidFill>
                  <a:schemeClr val="bg1"/>
                </a:solidFill>
              </a:rPr>
              <a:t>Locked or encrypted files cannot be accessed without a decryption key from the attacker or from a vendor that has cracked the encryption and is offering the tool</a:t>
            </a:r>
          </a:p>
        </p:txBody>
      </p:sp>
      <p:sp>
        <p:nvSpPr>
          <p:cNvPr id="4" name="Slide Number Placeholder 3">
            <a:extLst>
              <a:ext uri="{FF2B5EF4-FFF2-40B4-BE49-F238E27FC236}">
                <a16:creationId xmlns:a16="http://schemas.microsoft.com/office/drawing/2014/main" id="{18FC858E-8E83-45E8-824F-5E2337FCC0EA}"/>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29890381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0A4D-9726-4A4E-80DD-7B2CAC1B82AC}"/>
              </a:ext>
            </a:extLst>
          </p:cNvPr>
          <p:cNvSpPr>
            <a:spLocks noGrp="1"/>
          </p:cNvSpPr>
          <p:nvPr>
            <p:ph type="title"/>
          </p:nvPr>
        </p:nvSpPr>
        <p:spPr/>
        <p:txBody>
          <a:bodyPr/>
          <a:lstStyle/>
          <a:p>
            <a:r>
              <a:rPr lang="en-US" dirty="0">
                <a:solidFill>
                  <a:schemeClr val="bg1"/>
                </a:solidFill>
              </a:rPr>
              <a:t>In the Event of a Ransomware Attack</a:t>
            </a:r>
          </a:p>
        </p:txBody>
      </p:sp>
      <p:sp>
        <p:nvSpPr>
          <p:cNvPr id="3" name="Content Placeholder 2">
            <a:extLst>
              <a:ext uri="{FF2B5EF4-FFF2-40B4-BE49-F238E27FC236}">
                <a16:creationId xmlns:a16="http://schemas.microsoft.com/office/drawing/2014/main" id="{46C6BBCA-07FF-4406-9F9D-4611F7AE9D72}"/>
              </a:ext>
            </a:extLst>
          </p:cNvPr>
          <p:cNvSpPr>
            <a:spLocks noGrp="1"/>
          </p:cNvSpPr>
          <p:nvPr>
            <p:ph idx="1"/>
          </p:nvPr>
        </p:nvSpPr>
        <p:spPr/>
        <p:txBody>
          <a:bodyPr>
            <a:normAutofit/>
          </a:bodyPr>
          <a:lstStyle/>
          <a:p>
            <a:r>
              <a:rPr lang="en-US" dirty="0">
                <a:solidFill>
                  <a:schemeClr val="bg1"/>
                </a:solidFill>
              </a:rPr>
              <a:t>While these practices are effective, it is impossible to completely protect your organization from ransomware. If you do believe you have been the victim of a ransomware attack, consider the following steps:</a:t>
            </a:r>
          </a:p>
          <a:p>
            <a:r>
              <a:rPr lang="en-US" b="1" dirty="0">
                <a:solidFill>
                  <a:schemeClr val="bg1"/>
                </a:solidFill>
              </a:rPr>
              <a:t>Shut down your system. Physically unplug it if necessary.</a:t>
            </a:r>
          </a:p>
          <a:p>
            <a:r>
              <a:rPr lang="en-US" b="1" dirty="0">
                <a:solidFill>
                  <a:schemeClr val="bg1"/>
                </a:solidFill>
              </a:rPr>
              <a:t>Notify IT ASAP</a:t>
            </a:r>
            <a:r>
              <a:rPr lang="en-US" dirty="0">
                <a:solidFill>
                  <a:schemeClr val="bg1"/>
                </a:solidFill>
              </a:rPr>
              <a:t>.</a:t>
            </a:r>
          </a:p>
          <a:p>
            <a:r>
              <a:rPr lang="en-US" dirty="0">
                <a:solidFill>
                  <a:schemeClr val="bg1"/>
                </a:solidFill>
              </a:rPr>
              <a:t>The faster IT is notified the faster the spread of the ransomware can be stopped. </a:t>
            </a:r>
          </a:p>
        </p:txBody>
      </p:sp>
      <p:sp>
        <p:nvSpPr>
          <p:cNvPr id="4" name="Slide Number Placeholder 3">
            <a:extLst>
              <a:ext uri="{FF2B5EF4-FFF2-40B4-BE49-F238E27FC236}">
                <a16:creationId xmlns:a16="http://schemas.microsoft.com/office/drawing/2014/main" id="{A918E262-9B13-40E2-9CC2-C6A5BFD717C4}"/>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01069354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F0AB-7224-46FF-A103-6BA627101AD2}"/>
              </a:ext>
            </a:extLst>
          </p:cNvPr>
          <p:cNvSpPr>
            <a:spLocks noGrp="1"/>
          </p:cNvSpPr>
          <p:nvPr>
            <p:ph type="title"/>
          </p:nvPr>
        </p:nvSpPr>
        <p:spPr>
          <a:xfrm>
            <a:off x="1212114" y="147178"/>
            <a:ext cx="10123618" cy="841686"/>
          </a:xfrm>
        </p:spPr>
        <p:txBody>
          <a:bodyPr/>
          <a:lstStyle/>
          <a:p>
            <a:r>
              <a:rPr lang="en-US" dirty="0">
                <a:solidFill>
                  <a:schemeClr val="bg1"/>
                </a:solidFill>
              </a:rPr>
              <a:t>Social Engineering – Phone Scams</a:t>
            </a:r>
          </a:p>
        </p:txBody>
      </p:sp>
      <p:sp>
        <p:nvSpPr>
          <p:cNvPr id="3" name="Content Placeholder 2">
            <a:extLst>
              <a:ext uri="{FF2B5EF4-FFF2-40B4-BE49-F238E27FC236}">
                <a16:creationId xmlns:a16="http://schemas.microsoft.com/office/drawing/2014/main" id="{F6190B93-36EF-42F9-9780-C02D5E58F376}"/>
              </a:ext>
            </a:extLst>
          </p:cNvPr>
          <p:cNvSpPr>
            <a:spLocks noGrp="1"/>
          </p:cNvSpPr>
          <p:nvPr>
            <p:ph idx="1"/>
          </p:nvPr>
        </p:nvSpPr>
        <p:spPr>
          <a:xfrm>
            <a:off x="777712" y="1088796"/>
            <a:ext cx="10854964" cy="4440026"/>
          </a:xfrm>
        </p:spPr>
        <p:txBody>
          <a:bodyPr>
            <a:normAutofit/>
          </a:bodyPr>
          <a:lstStyle/>
          <a:p>
            <a:pPr marL="0" indent="0">
              <a:buNone/>
            </a:pPr>
            <a:r>
              <a:rPr lang="en-US" b="1" dirty="0">
                <a:solidFill>
                  <a:schemeClr val="bg1"/>
                </a:solidFill>
              </a:rPr>
              <a:t>Phone call scams vary in their approach:</a:t>
            </a:r>
          </a:p>
          <a:p>
            <a:r>
              <a:rPr lang="en-US" dirty="0">
                <a:solidFill>
                  <a:schemeClr val="bg1"/>
                </a:solidFill>
              </a:rPr>
              <a:t>Claim to be reputable businesses needing access or information</a:t>
            </a:r>
          </a:p>
          <a:p>
            <a:pPr marL="457200" lvl="1" indent="0">
              <a:buNone/>
            </a:pPr>
            <a:r>
              <a:rPr lang="en-US" sz="1600" i="1" dirty="0">
                <a:solidFill>
                  <a:schemeClr val="bg1"/>
                </a:solidFill>
              </a:rPr>
              <a:t>“…this is Microsoft calling to let you know we have seen malware on your computer…  can you help us get remoted in to your computer to get it removed for you…”</a:t>
            </a:r>
          </a:p>
          <a:p>
            <a:r>
              <a:rPr lang="en-US" dirty="0">
                <a:solidFill>
                  <a:schemeClr val="bg1"/>
                </a:solidFill>
              </a:rPr>
              <a:t>Often convince you to provide information to “verify” you</a:t>
            </a:r>
          </a:p>
          <a:p>
            <a:pPr marL="457200" lvl="1" indent="0">
              <a:buNone/>
            </a:pPr>
            <a:r>
              <a:rPr lang="en-US" sz="1600" i="1" dirty="0">
                <a:solidFill>
                  <a:schemeClr val="bg1"/>
                </a:solidFill>
              </a:rPr>
              <a:t>“…your illegal browsing web history has been logged and will be reported to the authorities if you do not provide your social security number to 	prove who you are…”</a:t>
            </a:r>
          </a:p>
          <a:p>
            <a:r>
              <a:rPr lang="en-US" dirty="0">
                <a:solidFill>
                  <a:schemeClr val="bg1"/>
                </a:solidFill>
              </a:rPr>
              <a:t>Claim interruption of service or other negative consequences if you don’t comply</a:t>
            </a:r>
          </a:p>
          <a:p>
            <a:pPr marL="457200" lvl="1" indent="0">
              <a:buNone/>
            </a:pPr>
            <a:r>
              <a:rPr lang="en-US" sz="1600" i="1" dirty="0">
                <a:solidFill>
                  <a:schemeClr val="bg1"/>
                </a:solidFill>
              </a:rPr>
              <a:t>“…there is a billing issue with your account, can you please provide your credit card number for verification, otherwise services will be disconnected immediately…”</a:t>
            </a:r>
          </a:p>
        </p:txBody>
      </p:sp>
      <p:sp>
        <p:nvSpPr>
          <p:cNvPr id="4" name="Slide Number Placeholder 3">
            <a:extLst>
              <a:ext uri="{FF2B5EF4-FFF2-40B4-BE49-F238E27FC236}">
                <a16:creationId xmlns:a16="http://schemas.microsoft.com/office/drawing/2014/main" id="{C35D5F73-1FAF-4DDA-A521-3C73A6F78066}"/>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01334736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43001" y="341164"/>
            <a:ext cx="9905998" cy="1080273"/>
          </a:xfrm>
        </p:spPr>
        <p:txBody>
          <a:bodyPr/>
          <a:lstStyle/>
          <a:p>
            <a:r>
              <a:rPr lang="en-US" altLang="en-US" dirty="0">
                <a:solidFill>
                  <a:schemeClr val="bg1"/>
                </a:solidFill>
              </a:rPr>
              <a:t>Social Engineering</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1216069" y="1467184"/>
            <a:ext cx="9831341" cy="4198639"/>
          </a:xfrm>
        </p:spPr>
        <p:txBody>
          <a:bodyPr>
            <a:normAutofit fontScale="92500" lnSpcReduction="20000"/>
          </a:bodyPr>
          <a:lstStyle/>
          <a:p>
            <a:pPr marL="0" indent="0">
              <a:buNone/>
            </a:pPr>
            <a:r>
              <a:rPr lang="en-US" altLang="en-US" b="1" dirty="0">
                <a:solidFill>
                  <a:schemeClr val="bg1"/>
                </a:solidFill>
              </a:rPr>
              <a:t>Be aware of social engineering</a:t>
            </a:r>
          </a:p>
          <a:p>
            <a:pPr marL="514350" indent="-514350">
              <a:buFont typeface="+mj-lt"/>
              <a:buAutoNum type="arabicPeriod"/>
            </a:pPr>
            <a:r>
              <a:rPr lang="en-US" altLang="en-US" dirty="0">
                <a:solidFill>
                  <a:schemeClr val="bg1"/>
                </a:solidFill>
              </a:rPr>
              <a:t>Phone calls from unknown/unverified sources</a:t>
            </a:r>
          </a:p>
          <a:p>
            <a:pPr marL="514350" indent="-514350">
              <a:buFont typeface="+mj-lt"/>
              <a:buAutoNum type="arabicPeriod"/>
            </a:pPr>
            <a:r>
              <a:rPr lang="en-US" altLang="en-US" dirty="0">
                <a:solidFill>
                  <a:schemeClr val="bg1"/>
                </a:solidFill>
              </a:rPr>
              <a:t>USB drives from non-reputable sources or just lying around on a desk or table</a:t>
            </a:r>
          </a:p>
          <a:p>
            <a:pPr marL="514350" indent="-514350">
              <a:buFont typeface="+mj-lt"/>
              <a:buAutoNum type="arabicPeriod"/>
            </a:pPr>
            <a:r>
              <a:rPr lang="en-US" altLang="en-US" dirty="0">
                <a:solidFill>
                  <a:schemeClr val="bg1"/>
                </a:solidFill>
              </a:rPr>
              <a:t>CD/DVDs from non-reputable sources</a:t>
            </a:r>
          </a:p>
          <a:p>
            <a:pPr marL="514350" indent="-514350">
              <a:buFont typeface="+mj-lt"/>
              <a:buAutoNum type="arabicPeriod"/>
            </a:pPr>
            <a:r>
              <a:rPr lang="en-US" altLang="en-US" dirty="0">
                <a:solidFill>
                  <a:schemeClr val="bg1"/>
                </a:solidFill>
              </a:rPr>
              <a:t>Plugging in non-work phones/other devices</a:t>
            </a:r>
          </a:p>
          <a:p>
            <a:pPr marL="514350" indent="-514350">
              <a:buFont typeface="+mj-lt"/>
              <a:buAutoNum type="arabicPeriod"/>
            </a:pPr>
            <a:r>
              <a:rPr lang="en-US" altLang="en-US" dirty="0">
                <a:solidFill>
                  <a:schemeClr val="bg1"/>
                </a:solidFill>
              </a:rPr>
              <a:t>Password or login requests</a:t>
            </a:r>
          </a:p>
          <a:p>
            <a:pPr marL="514350" indent="-514350">
              <a:buFont typeface="+mj-lt"/>
              <a:buAutoNum type="arabicPeriod"/>
            </a:pPr>
            <a:r>
              <a:rPr lang="en-US" altLang="en-US" dirty="0">
                <a:solidFill>
                  <a:schemeClr val="bg1"/>
                </a:solidFill>
              </a:rPr>
              <a:t>Threatening or urgent abnormal requests</a:t>
            </a:r>
          </a:p>
          <a:p>
            <a:pPr marL="514350" indent="-514350">
              <a:buFont typeface="+mj-lt"/>
              <a:buAutoNum type="arabicPeriod"/>
            </a:pPr>
            <a:r>
              <a:rPr lang="en-US" altLang="en-US" dirty="0">
                <a:solidFill>
                  <a:schemeClr val="bg1"/>
                </a:solidFill>
              </a:rPr>
              <a:t>Requests for large sums of money</a:t>
            </a:r>
          </a:p>
          <a:p>
            <a:pPr marL="514350" indent="-514350">
              <a:buFont typeface="+mj-lt"/>
              <a:buAutoNum type="arabicPeriod"/>
            </a:pPr>
            <a:r>
              <a:rPr lang="en-US" altLang="en-US" dirty="0">
                <a:solidFill>
                  <a:schemeClr val="bg1"/>
                </a:solidFill>
              </a:rPr>
              <a:t>Co-workers acting strange over email</a:t>
            </a:r>
          </a:p>
        </p:txBody>
      </p:sp>
      <p:sp>
        <p:nvSpPr>
          <p:cNvPr id="4" name="Slide Number Placeholder 3">
            <a:extLst>
              <a:ext uri="{FF2B5EF4-FFF2-40B4-BE49-F238E27FC236}">
                <a16:creationId xmlns:a16="http://schemas.microsoft.com/office/drawing/2014/main" id="{39DCEBAC-7C95-4269-995A-3C5003577AEA}"/>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35346594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What is Your Password?">
            <a:hlinkClick r:id="" action="ppaction://media"/>
            <a:extLst>
              <a:ext uri="{FF2B5EF4-FFF2-40B4-BE49-F238E27FC236}">
                <a16:creationId xmlns:a16="http://schemas.microsoft.com/office/drawing/2014/main" id="{E1CF28C4-3260-BDEF-8F2B-9A29D1D216D5}"/>
              </a:ext>
            </a:extLst>
          </p:cNvPr>
          <p:cNvPicPr>
            <a:picLocks noGrp="1" noRot="1" noChangeAspect="1"/>
          </p:cNvPicPr>
          <p:nvPr>
            <p:ph sz="half" idx="2"/>
            <a:videoFile r:link="rId1"/>
          </p:nvPr>
        </p:nvPicPr>
        <p:blipFill>
          <a:blip r:embed="rId3"/>
          <a:stretch>
            <a:fillRect/>
          </a:stretch>
        </p:blipFill>
        <p:spPr>
          <a:xfrm>
            <a:off x="1608344" y="1144355"/>
            <a:ext cx="7569214" cy="4276322"/>
          </a:xfrm>
          <a:prstGeom prst="rect">
            <a:avLst/>
          </a:prstGeom>
        </p:spPr>
      </p:pic>
      <p:sp>
        <p:nvSpPr>
          <p:cNvPr id="5" name="Slide Number Placeholder 4">
            <a:extLst>
              <a:ext uri="{FF2B5EF4-FFF2-40B4-BE49-F238E27FC236}">
                <a16:creationId xmlns:a16="http://schemas.microsoft.com/office/drawing/2014/main" id="{D02453E6-F82D-0DD0-52A6-215DEFD19514}"/>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6245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nchor="ctr">
            <a:normAutofit/>
          </a:bodyPr>
          <a:lstStyle/>
          <a:p>
            <a:r>
              <a:rPr lang="en-US" altLang="en-US" dirty="0">
                <a:solidFill>
                  <a:schemeClr val="bg1"/>
                </a:solidFill>
              </a:rPr>
              <a:t>Password Tips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sz="half" idx="1"/>
          </p:nvPr>
        </p:nvSpPr>
        <p:spPr>
          <a:xfrm>
            <a:off x="1104196" y="1983671"/>
            <a:ext cx="4878389" cy="3752593"/>
          </a:xfrm>
        </p:spPr>
        <p:txBody>
          <a:bodyPr>
            <a:normAutofit fontScale="85000" lnSpcReduction="20000"/>
          </a:bodyPr>
          <a:lstStyle/>
          <a:p>
            <a:pPr marL="457200" indent="-457200"/>
            <a:r>
              <a:rPr lang="en-US" altLang="en-US" sz="1800" dirty="0">
                <a:solidFill>
                  <a:schemeClr val="bg1"/>
                </a:solidFill>
              </a:rPr>
              <a:t>Get a Password Manager: LastPass, Keeper, </a:t>
            </a:r>
            <a:r>
              <a:rPr lang="en-US" altLang="en-US" sz="1800" dirty="0" err="1">
                <a:solidFill>
                  <a:schemeClr val="bg1"/>
                </a:solidFill>
              </a:rPr>
              <a:t>NordPass</a:t>
            </a:r>
            <a:r>
              <a:rPr lang="en-US" altLang="en-US" sz="1800" dirty="0">
                <a:solidFill>
                  <a:schemeClr val="bg1"/>
                </a:solidFill>
              </a:rPr>
              <a:t>. Pay for it! ($20 or so a year)</a:t>
            </a:r>
          </a:p>
          <a:p>
            <a:pPr marL="457200" indent="-457200"/>
            <a:r>
              <a:rPr lang="en-US" altLang="en-US" sz="1800" dirty="0">
                <a:solidFill>
                  <a:schemeClr val="bg1"/>
                </a:solidFill>
              </a:rPr>
              <a:t>Use a password generator </a:t>
            </a:r>
          </a:p>
          <a:p>
            <a:pPr marL="457200" indent="-457200"/>
            <a:r>
              <a:rPr lang="en-US" altLang="en-US" sz="1800" dirty="0">
                <a:solidFill>
                  <a:schemeClr val="bg1"/>
                </a:solidFill>
              </a:rPr>
              <a:t>Password length is more important than password complexity</a:t>
            </a:r>
          </a:p>
          <a:p>
            <a:pPr marL="457200" indent="-457200"/>
            <a:r>
              <a:rPr lang="en-US" altLang="en-US" sz="1800" dirty="0">
                <a:solidFill>
                  <a:schemeClr val="bg1"/>
                </a:solidFill>
              </a:rPr>
              <a:t>Change your password regularly</a:t>
            </a:r>
          </a:p>
          <a:p>
            <a:pPr marL="457200" indent="-457200"/>
            <a:r>
              <a:rPr lang="en-US" altLang="en-US" sz="1800" dirty="0">
                <a:solidFill>
                  <a:schemeClr val="bg1"/>
                </a:solidFill>
              </a:rPr>
              <a:t>Never share your password! Even with a coworker or vendor</a:t>
            </a:r>
          </a:p>
          <a:p>
            <a:pPr marL="457200" indent="-457200"/>
            <a:r>
              <a:rPr lang="en-US" altLang="en-US" sz="1800" dirty="0">
                <a:solidFill>
                  <a:schemeClr val="bg1"/>
                </a:solidFill>
              </a:rPr>
              <a:t>Never write down or email your password</a:t>
            </a:r>
          </a:p>
          <a:p>
            <a:pPr marL="457200" indent="-457200"/>
            <a:r>
              <a:rPr lang="en-US" altLang="en-US" sz="1800" dirty="0">
                <a:solidFill>
                  <a:schemeClr val="bg1"/>
                </a:solidFill>
              </a:rPr>
              <a:t>Avoid using your password twice </a:t>
            </a:r>
          </a:p>
          <a:p>
            <a:pPr marL="457200" indent="-457200"/>
            <a:r>
              <a:rPr lang="en-US" altLang="en-US" sz="1800" dirty="0">
                <a:solidFill>
                  <a:schemeClr val="bg1"/>
                </a:solidFill>
              </a:rPr>
              <a:t>If you believe your password may be compromised change it immediately and report it!</a:t>
            </a:r>
          </a:p>
        </p:txBody>
      </p:sp>
      <p:pic>
        <p:nvPicPr>
          <p:cNvPr id="5" name="Picture 4">
            <a:extLst>
              <a:ext uri="{FF2B5EF4-FFF2-40B4-BE49-F238E27FC236}">
                <a16:creationId xmlns:a16="http://schemas.microsoft.com/office/drawing/2014/main" id="{2B7A6F69-2A53-4E6B-82E7-EFDB11755DCF}"/>
              </a:ext>
            </a:extLst>
          </p:cNvPr>
          <p:cNvPicPr>
            <a:picLocks noChangeAspect="1"/>
          </p:cNvPicPr>
          <p:nvPr/>
        </p:nvPicPr>
        <p:blipFill>
          <a:blip r:embed="rId3"/>
          <a:stretch>
            <a:fillRect/>
          </a:stretch>
        </p:blipFill>
        <p:spPr>
          <a:xfrm>
            <a:off x="7243580" y="1128041"/>
            <a:ext cx="3368778" cy="4351338"/>
          </a:xfrm>
          <a:prstGeom prst="rect">
            <a:avLst/>
          </a:prstGeom>
          <a:noFill/>
        </p:spPr>
      </p:pic>
      <p:sp>
        <p:nvSpPr>
          <p:cNvPr id="4" name="Slide Number Placeholder 3">
            <a:extLst>
              <a:ext uri="{FF2B5EF4-FFF2-40B4-BE49-F238E27FC236}">
                <a16:creationId xmlns:a16="http://schemas.microsoft.com/office/drawing/2014/main" id="{5990015D-CB53-4FF7-AFDD-7296714CA7FC}"/>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418550412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2691A-6123-4C5F-AB76-7310CD30AA63}"/>
              </a:ext>
            </a:extLst>
          </p:cNvPr>
          <p:cNvPicPr>
            <a:picLocks noChangeAspect="1"/>
          </p:cNvPicPr>
          <p:nvPr/>
        </p:nvPicPr>
        <p:blipFill>
          <a:blip r:embed="rId3"/>
          <a:stretch>
            <a:fillRect/>
          </a:stretch>
        </p:blipFill>
        <p:spPr>
          <a:xfrm>
            <a:off x="1893390" y="136525"/>
            <a:ext cx="7208016" cy="6721475"/>
          </a:xfrm>
          <a:prstGeom prst="rect">
            <a:avLst/>
          </a:prstGeom>
          <a:noFill/>
        </p:spPr>
      </p:pic>
      <p:sp>
        <p:nvSpPr>
          <p:cNvPr id="2" name="Slide Number Placeholder 1">
            <a:extLst>
              <a:ext uri="{FF2B5EF4-FFF2-40B4-BE49-F238E27FC236}">
                <a16:creationId xmlns:a16="http://schemas.microsoft.com/office/drawing/2014/main" id="{82C89EDC-DB6F-4A8F-8CFE-CE6A4ED07F92}"/>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81035400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normAutofit/>
          </a:bodyPr>
          <a:lstStyle/>
          <a:p>
            <a:r>
              <a:rPr lang="en-US" altLang="en-US" dirty="0">
                <a:solidFill>
                  <a:schemeClr val="bg1"/>
                </a:solidFill>
              </a:rPr>
              <a:t>Other Safety Tips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244681" y="1690688"/>
            <a:ext cx="9661180" cy="4340206"/>
          </a:xfrm>
        </p:spPr>
        <p:txBody>
          <a:bodyPr>
            <a:normAutofit/>
          </a:bodyPr>
          <a:lstStyle/>
          <a:p>
            <a:r>
              <a:rPr lang="en-US" altLang="en-US" dirty="0">
                <a:solidFill>
                  <a:schemeClr val="bg1"/>
                </a:solidFill>
              </a:rPr>
              <a:t>Stay away from “Free” music/movie download sites as they generally</a:t>
            </a:r>
            <a:br>
              <a:rPr lang="en-US" altLang="en-US" dirty="0">
                <a:solidFill>
                  <a:schemeClr val="bg1"/>
                </a:solidFill>
              </a:rPr>
            </a:br>
            <a:r>
              <a:rPr lang="en-US" altLang="en-US" dirty="0">
                <a:solidFill>
                  <a:schemeClr val="bg1"/>
                </a:solidFill>
              </a:rPr>
              <a:t>contain malware disguised as media content. (It’s not free since you’re paying with personal data or hacks).</a:t>
            </a:r>
          </a:p>
          <a:p>
            <a:r>
              <a:rPr lang="en-US" altLang="en-US" dirty="0">
                <a:solidFill>
                  <a:schemeClr val="bg1"/>
                </a:solidFill>
              </a:rPr>
              <a:t>Practice safe web browsing habits by staying away from:</a:t>
            </a:r>
          </a:p>
          <a:p>
            <a:pPr lvl="1"/>
            <a:r>
              <a:rPr lang="en-US" altLang="en-US" dirty="0">
                <a:solidFill>
                  <a:schemeClr val="bg1"/>
                </a:solidFill>
              </a:rPr>
              <a:t>Social media links</a:t>
            </a:r>
          </a:p>
          <a:p>
            <a:pPr lvl="1"/>
            <a:r>
              <a:rPr lang="en-US" altLang="en-US" dirty="0">
                <a:solidFill>
                  <a:schemeClr val="bg1"/>
                </a:solidFill>
              </a:rPr>
              <a:t>Advertisements</a:t>
            </a:r>
          </a:p>
          <a:p>
            <a:pPr lvl="1"/>
            <a:r>
              <a:rPr lang="en-US" altLang="en-US" dirty="0">
                <a:solidFill>
                  <a:schemeClr val="bg1"/>
                </a:solidFill>
              </a:rPr>
              <a:t>Email links that are unfamiliar to you, </a:t>
            </a:r>
          </a:p>
          <a:p>
            <a:pPr lvl="1"/>
            <a:r>
              <a:rPr lang="en-US" altLang="en-US" dirty="0">
                <a:solidFill>
                  <a:schemeClr val="bg1"/>
                </a:solidFill>
              </a:rPr>
              <a:t>Even if from known sources,  THEY MAY BE COMPROMISED.</a:t>
            </a:r>
          </a:p>
        </p:txBody>
      </p:sp>
      <p:sp>
        <p:nvSpPr>
          <p:cNvPr id="4" name="Slide Number Placeholder 3">
            <a:extLst>
              <a:ext uri="{FF2B5EF4-FFF2-40B4-BE49-F238E27FC236}">
                <a16:creationId xmlns:a16="http://schemas.microsoft.com/office/drawing/2014/main" id="{A9D92CA7-1CAE-4CFA-A564-19057211DB32}"/>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62804421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84750" y="331524"/>
            <a:ext cx="9905998" cy="929568"/>
          </a:xfrm>
        </p:spPr>
        <p:txBody>
          <a:bodyPr/>
          <a:lstStyle/>
          <a:p>
            <a:r>
              <a:rPr lang="en-US" dirty="0">
                <a:solidFill>
                  <a:schemeClr val="bg1"/>
                </a:solidFill>
              </a:rPr>
              <a:t>WHAT IS AN </a:t>
            </a:r>
            <a:r>
              <a:rPr lang="en-US" dirty="0" err="1">
                <a:solidFill>
                  <a:schemeClr val="bg1"/>
                </a:solidFill>
              </a:rPr>
              <a:t>AttACK</a:t>
            </a:r>
            <a:r>
              <a:rPr lang="en-US" dirty="0">
                <a:solidFill>
                  <a:schemeClr val="bg1"/>
                </a:solidFill>
              </a:rPr>
              <a:t> SURFACE? </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1443106" y="1308763"/>
            <a:ext cx="7588220" cy="5347724"/>
          </a:xfrm>
        </p:spPr>
        <p:txBody>
          <a:bodyPr>
            <a:normAutofit/>
          </a:bodyPr>
          <a:lstStyle/>
          <a:p>
            <a:pPr marL="0" indent="0">
              <a:buNone/>
            </a:pPr>
            <a:r>
              <a:rPr lang="en-US" dirty="0">
                <a:solidFill>
                  <a:schemeClr val="bg1"/>
                </a:solidFill>
              </a:rPr>
              <a:t>These are all the points at which a malicious threat actor could try to exploit a vulnerability.</a:t>
            </a:r>
          </a:p>
          <a:p>
            <a:pPr marL="0" indent="0">
              <a:buNone/>
            </a:pPr>
            <a:endParaRPr lang="en-US" dirty="0">
              <a:solidFill>
                <a:schemeClr val="bg1"/>
              </a:solidFill>
            </a:endParaRPr>
          </a:p>
          <a:p>
            <a:pPr lvl="1"/>
            <a:r>
              <a:rPr lang="en-US" dirty="0">
                <a:solidFill>
                  <a:schemeClr val="bg1"/>
                </a:solidFill>
              </a:rPr>
              <a:t>Direct access – Physical or local attack</a:t>
            </a:r>
          </a:p>
          <a:p>
            <a:pPr lvl="1"/>
            <a:r>
              <a:rPr lang="en-US" dirty="0">
                <a:solidFill>
                  <a:schemeClr val="bg1"/>
                </a:solidFill>
              </a:rPr>
              <a:t>Removable media </a:t>
            </a:r>
          </a:p>
          <a:p>
            <a:pPr lvl="1"/>
            <a:r>
              <a:rPr lang="en-US" dirty="0">
                <a:solidFill>
                  <a:schemeClr val="bg1"/>
                </a:solidFill>
              </a:rPr>
              <a:t>Email</a:t>
            </a:r>
          </a:p>
          <a:p>
            <a:pPr lvl="1"/>
            <a:r>
              <a:rPr lang="en-US" dirty="0">
                <a:solidFill>
                  <a:schemeClr val="bg1"/>
                </a:solidFill>
              </a:rPr>
              <a:t>Remote and wireless</a:t>
            </a:r>
          </a:p>
          <a:p>
            <a:pPr lvl="1"/>
            <a:r>
              <a:rPr lang="en-US" dirty="0">
                <a:solidFill>
                  <a:schemeClr val="bg1"/>
                </a:solidFill>
              </a:rPr>
              <a:t>Supply chain</a:t>
            </a:r>
          </a:p>
          <a:p>
            <a:pPr lvl="1"/>
            <a:r>
              <a:rPr lang="en-US" dirty="0">
                <a:solidFill>
                  <a:schemeClr val="bg1"/>
                </a:solidFill>
              </a:rPr>
              <a:t>Web and social media </a:t>
            </a:r>
          </a:p>
          <a:p>
            <a:pPr lvl="1"/>
            <a:r>
              <a:rPr lang="en-US" dirty="0">
                <a:solidFill>
                  <a:schemeClr val="bg1"/>
                </a:solidFill>
              </a:rPr>
              <a:t>Cloud </a:t>
            </a:r>
          </a:p>
        </p:txBody>
      </p:sp>
      <p:sp>
        <p:nvSpPr>
          <p:cNvPr id="4" name="Slide Number Placeholder 3">
            <a:extLst>
              <a:ext uri="{FF2B5EF4-FFF2-40B4-BE49-F238E27FC236}">
                <a16:creationId xmlns:a16="http://schemas.microsoft.com/office/drawing/2014/main" id="{C88FF402-EAF3-4312-8F67-67C844D9E102}"/>
              </a:ext>
            </a:extLst>
          </p:cNvPr>
          <p:cNvSpPr>
            <a:spLocks noGrp="1"/>
          </p:cNvSpPr>
          <p:nvPr>
            <p:ph type="sldNum" sz="quarter" idx="12"/>
          </p:nvPr>
        </p:nvSpPr>
        <p:spPr/>
        <p:txBody>
          <a:bodyPr/>
          <a:lstStyle/>
          <a:p>
            <a:fld id="{6D22F896-40B5-4ADD-8801-0D06FADFA095}"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93986368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763555" y="358383"/>
            <a:ext cx="10515600" cy="1325563"/>
          </a:xfrm>
        </p:spPr>
        <p:txBody>
          <a:bodyPr/>
          <a:lstStyle/>
          <a:p>
            <a:r>
              <a:rPr lang="en-US" altLang="en-US" dirty="0">
                <a:solidFill>
                  <a:schemeClr val="bg1"/>
                </a:solidFill>
              </a:rPr>
              <a:t> Other Safety Tips</a:t>
            </a:r>
          </a:p>
        </p:txBody>
      </p:sp>
      <p:sp>
        <p:nvSpPr>
          <p:cNvPr id="19" name="Rectangle 2">
            <a:extLst>
              <a:ext uri="{FF2B5EF4-FFF2-40B4-BE49-F238E27FC236}">
                <a16:creationId xmlns:a16="http://schemas.microsoft.com/office/drawing/2014/main" id="{732F87CE-E813-4C53-A871-91A7183126EF}"/>
              </a:ext>
            </a:extLst>
          </p:cNvPr>
          <p:cNvSpPr>
            <a:spLocks noChangeArrowheads="1"/>
          </p:cNvSpPr>
          <p:nvPr/>
        </p:nvSpPr>
        <p:spPr bwMode="auto">
          <a:xfrm>
            <a:off x="2072206" y="2488857"/>
            <a:ext cx="87961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451579" y="1683946"/>
            <a:ext cx="9702290" cy="3785652"/>
          </a:xfrm>
          <a:prstGeom prst="rect">
            <a:avLst/>
          </a:prstGeom>
        </p:spPr>
        <p:txBody>
          <a:bodyPr wrap="square">
            <a:spAutoFit/>
          </a:bodyPr>
          <a:lstStyle/>
          <a:p>
            <a:pPr algn="ctr"/>
            <a:r>
              <a:rPr lang="en-US" altLang="en-US" sz="2400" b="1" dirty="0">
                <a:solidFill>
                  <a:schemeClr val="bg1"/>
                </a:solidFill>
              </a:rPr>
              <a:t>Lock computer when walking away</a:t>
            </a:r>
          </a:p>
          <a:p>
            <a:pPr algn="ctr"/>
            <a:endParaRPr lang="en-US" altLang="en-US" sz="2400" b="1" dirty="0">
              <a:solidFill>
                <a:schemeClr val="bg1"/>
              </a:solidFill>
            </a:endParaRPr>
          </a:p>
          <a:p>
            <a:pPr algn="ctr"/>
            <a:r>
              <a:rPr lang="en-US" altLang="en-US" sz="2400" b="1" dirty="0">
                <a:solidFill>
                  <a:schemeClr val="bg1"/>
                </a:solidFill>
              </a:rPr>
              <a:t>Always escort unknown guests </a:t>
            </a:r>
          </a:p>
          <a:p>
            <a:pPr algn="ctr"/>
            <a:endParaRPr lang="en-US" altLang="en-US" sz="2400" b="1" dirty="0">
              <a:solidFill>
                <a:schemeClr val="bg1"/>
              </a:solidFill>
            </a:endParaRPr>
          </a:p>
          <a:p>
            <a:pPr algn="ctr"/>
            <a:r>
              <a:rPr lang="en-US" altLang="en-US" sz="2400" b="1" dirty="0">
                <a:solidFill>
                  <a:schemeClr val="bg1"/>
                </a:solidFill>
              </a:rPr>
              <a:t>Never leave guests unattended within reach</a:t>
            </a:r>
            <a:br>
              <a:rPr lang="en-US" altLang="en-US" sz="2400" b="1" dirty="0">
                <a:solidFill>
                  <a:schemeClr val="bg1"/>
                </a:solidFill>
              </a:rPr>
            </a:br>
            <a:r>
              <a:rPr lang="en-US" altLang="en-US" sz="2400" b="1" dirty="0">
                <a:solidFill>
                  <a:schemeClr val="bg1"/>
                </a:solidFill>
              </a:rPr>
              <a:t>of technology or sensitive material</a:t>
            </a:r>
          </a:p>
          <a:p>
            <a:pPr algn="ctr"/>
            <a:endParaRPr lang="en-US" altLang="en-US" sz="2400" b="1" dirty="0">
              <a:solidFill>
                <a:schemeClr val="bg1"/>
              </a:solidFill>
            </a:endParaRPr>
          </a:p>
          <a:p>
            <a:pPr algn="ctr"/>
            <a:r>
              <a:rPr lang="en-US" altLang="en-US" sz="2400" b="1" dirty="0">
                <a:solidFill>
                  <a:schemeClr val="bg1"/>
                </a:solidFill>
              </a:rPr>
              <a:t>Report suspicious emails/calls/incidents</a:t>
            </a:r>
          </a:p>
          <a:p>
            <a:pPr algn="ctr"/>
            <a:endParaRPr lang="en-US" altLang="en-US" sz="2400" b="1" dirty="0">
              <a:solidFill>
                <a:schemeClr val="bg1"/>
              </a:solidFill>
            </a:endParaRPr>
          </a:p>
          <a:p>
            <a:pPr algn="ctr"/>
            <a:r>
              <a:rPr lang="en-US" altLang="en-US" sz="2400" b="1" dirty="0">
                <a:solidFill>
                  <a:srgbClr val="FF0000"/>
                </a:solidFill>
              </a:rPr>
              <a:t>STOP</a:t>
            </a:r>
            <a:r>
              <a:rPr lang="en-US" altLang="en-US" sz="2400" b="1" dirty="0">
                <a:solidFill>
                  <a:schemeClr val="bg1"/>
                </a:solidFill>
              </a:rPr>
              <a:t> and </a:t>
            </a:r>
            <a:r>
              <a:rPr lang="en-US" altLang="en-US" sz="2400" b="1" dirty="0">
                <a:solidFill>
                  <a:srgbClr val="FF0000"/>
                </a:solidFill>
              </a:rPr>
              <a:t>THINK</a:t>
            </a:r>
            <a:r>
              <a:rPr lang="en-US" altLang="en-US" sz="2400" b="1" dirty="0">
                <a:solidFill>
                  <a:schemeClr val="bg1"/>
                </a:solidFill>
              </a:rPr>
              <a:t> before you </a:t>
            </a:r>
            <a:r>
              <a:rPr lang="en-US" altLang="en-US" sz="2400" b="1" dirty="0">
                <a:solidFill>
                  <a:srgbClr val="FF0000"/>
                </a:solidFill>
              </a:rPr>
              <a:t>CLICK</a:t>
            </a:r>
            <a:r>
              <a:rPr lang="en-US" altLang="en-US" sz="2400" b="1" dirty="0">
                <a:solidFill>
                  <a:schemeClr val="bg1"/>
                </a:solidFill>
              </a:rPr>
              <a:t>!</a:t>
            </a:r>
          </a:p>
        </p:txBody>
      </p:sp>
      <p:sp>
        <p:nvSpPr>
          <p:cNvPr id="4" name="Slide Number Placeholder 3">
            <a:extLst>
              <a:ext uri="{FF2B5EF4-FFF2-40B4-BE49-F238E27FC236}">
                <a16:creationId xmlns:a16="http://schemas.microsoft.com/office/drawing/2014/main" id="{00EDEA30-964D-441A-88CC-67A6363F574B}"/>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412315805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36A4-8BB2-4F63-B5F4-9F329217E8EF}"/>
              </a:ext>
            </a:extLst>
          </p:cNvPr>
          <p:cNvSpPr>
            <a:spLocks noGrp="1"/>
          </p:cNvSpPr>
          <p:nvPr>
            <p:ph type="title"/>
          </p:nvPr>
        </p:nvSpPr>
        <p:spPr/>
        <p:txBody>
          <a:bodyPr/>
          <a:lstStyle/>
          <a:p>
            <a:r>
              <a:rPr lang="en-US" dirty="0">
                <a:solidFill>
                  <a:schemeClr val="bg1"/>
                </a:solidFill>
              </a:rPr>
              <a:t> Options To Report A Possible Attack</a:t>
            </a:r>
          </a:p>
        </p:txBody>
      </p:sp>
      <p:sp>
        <p:nvSpPr>
          <p:cNvPr id="3" name="Content Placeholder 2">
            <a:extLst>
              <a:ext uri="{FF2B5EF4-FFF2-40B4-BE49-F238E27FC236}">
                <a16:creationId xmlns:a16="http://schemas.microsoft.com/office/drawing/2014/main" id="{6888117E-69DE-4FD7-AC78-55B577E24B84}"/>
              </a:ext>
            </a:extLst>
          </p:cNvPr>
          <p:cNvSpPr>
            <a:spLocks noGrp="1"/>
          </p:cNvSpPr>
          <p:nvPr>
            <p:ph idx="1"/>
          </p:nvPr>
        </p:nvSpPr>
        <p:spPr>
          <a:xfrm>
            <a:off x="1388853" y="1825625"/>
            <a:ext cx="9964947" cy="4351338"/>
          </a:xfrm>
        </p:spPr>
        <p:txBody>
          <a:bodyPr/>
          <a:lstStyle/>
          <a:p>
            <a:r>
              <a:rPr lang="en-US" dirty="0">
                <a:solidFill>
                  <a:schemeClr val="bg1"/>
                </a:solidFill>
              </a:rPr>
              <a:t>Set up a helpdesk ticket using the icon found on your desktop		or go to </a:t>
            </a:r>
            <a:r>
              <a:rPr lang="en-US" dirty="0">
                <a:solidFill>
                  <a:schemeClr val="bg1"/>
                </a:solidFill>
                <a:hlinkClick r:id="rId3">
                  <a:extLst>
                    <a:ext uri="{A12FA001-AC4F-418D-AE19-62706E023703}">
                      <ahyp:hlinkClr xmlns:ahyp="http://schemas.microsoft.com/office/drawing/2018/hyperlinkcolor" val="tx"/>
                    </a:ext>
                  </a:extLst>
                </a:hlinkClick>
              </a:rPr>
              <a:t>https://support.inftechnologies.com/</a:t>
            </a:r>
            <a:r>
              <a:rPr lang="en-US" dirty="0">
                <a:solidFill>
                  <a:schemeClr val="bg1"/>
                </a:solidFill>
              </a:rPr>
              <a:t> </a:t>
            </a:r>
          </a:p>
          <a:p>
            <a:endParaRPr lang="en-US" dirty="0">
              <a:solidFill>
                <a:schemeClr val="bg1"/>
              </a:solidFill>
            </a:endParaRPr>
          </a:p>
          <a:p>
            <a:r>
              <a:rPr lang="en-US" dirty="0">
                <a:solidFill>
                  <a:schemeClr val="bg1"/>
                </a:solidFill>
              </a:rPr>
              <a:t>Send email to: </a:t>
            </a:r>
            <a:r>
              <a:rPr lang="en-US" b="1" dirty="0">
                <a:solidFill>
                  <a:schemeClr val="bg1"/>
                </a:solidFill>
              </a:rPr>
              <a:t>itservices@ci.Atherton.ca.us</a:t>
            </a:r>
          </a:p>
          <a:p>
            <a:pPr marL="0" indent="0">
              <a:buNone/>
            </a:pPr>
            <a:endParaRPr lang="en-US" dirty="0">
              <a:solidFill>
                <a:schemeClr val="bg1"/>
              </a:solidFill>
            </a:endParaRPr>
          </a:p>
          <a:p>
            <a:r>
              <a:rPr lang="en-US" dirty="0">
                <a:solidFill>
                  <a:schemeClr val="bg1"/>
                </a:solidFill>
              </a:rPr>
              <a:t>Call the Helpdesk at 916.224.2736</a:t>
            </a:r>
            <a:endParaRPr lang="en-US" b="1" dirty="0">
              <a:solidFill>
                <a:schemeClr val="bg1"/>
              </a:solidFill>
            </a:endParaRPr>
          </a:p>
        </p:txBody>
      </p:sp>
      <p:sp>
        <p:nvSpPr>
          <p:cNvPr id="4" name="Slide Number Placeholder 3">
            <a:extLst>
              <a:ext uri="{FF2B5EF4-FFF2-40B4-BE49-F238E27FC236}">
                <a16:creationId xmlns:a16="http://schemas.microsoft.com/office/drawing/2014/main" id="{C1973F33-4730-42B5-A187-0F7B27BF67E7}"/>
              </a:ext>
            </a:extLst>
          </p:cNvPr>
          <p:cNvSpPr>
            <a:spLocks noGrp="1"/>
          </p:cNvSpPr>
          <p:nvPr>
            <p:ph type="sldNum" sz="quarter" idx="12"/>
          </p:nvPr>
        </p:nvSpPr>
        <p:spPr/>
        <p:txBody>
          <a:bodyPr/>
          <a:lstStyle/>
          <a:p>
            <a:fld id="{6D22F896-40B5-4ADD-8801-0D06FADFA095}" type="slidenum">
              <a:rPr lang="en-US" smtClean="0"/>
              <a:t>41</a:t>
            </a:fld>
            <a:endParaRPr lang="en-US" dirty="0"/>
          </a:p>
        </p:txBody>
      </p:sp>
      <p:pic>
        <p:nvPicPr>
          <p:cNvPr id="7" name="Picture 6">
            <a:extLst>
              <a:ext uri="{FF2B5EF4-FFF2-40B4-BE49-F238E27FC236}">
                <a16:creationId xmlns:a16="http://schemas.microsoft.com/office/drawing/2014/main" id="{2D085C53-324B-E5EB-FFA1-697EED3BE47F}"/>
              </a:ext>
            </a:extLst>
          </p:cNvPr>
          <p:cNvPicPr>
            <a:picLocks noChangeAspect="1"/>
          </p:cNvPicPr>
          <p:nvPr/>
        </p:nvPicPr>
        <p:blipFill>
          <a:blip r:embed="rId4"/>
          <a:stretch>
            <a:fillRect/>
          </a:stretch>
        </p:blipFill>
        <p:spPr>
          <a:xfrm>
            <a:off x="9623270" y="1754189"/>
            <a:ext cx="722777" cy="690653"/>
          </a:xfrm>
          <a:prstGeom prst="rect">
            <a:avLst/>
          </a:prstGeom>
        </p:spPr>
      </p:pic>
    </p:spTree>
    <p:extLst>
      <p:ext uri="{BB962C8B-B14F-4D97-AF65-F5344CB8AC3E}">
        <p14:creationId xmlns:p14="http://schemas.microsoft.com/office/powerpoint/2010/main" val="206985365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416B-87E6-4A92-B82E-8FC680835CC7}"/>
              </a:ext>
            </a:extLst>
          </p:cNvPr>
          <p:cNvSpPr>
            <a:spLocks noGrp="1"/>
          </p:cNvSpPr>
          <p:nvPr>
            <p:ph type="title"/>
          </p:nvPr>
        </p:nvSpPr>
        <p:spPr/>
        <p:txBody>
          <a:bodyPr/>
          <a:lstStyle/>
          <a:p>
            <a:r>
              <a:rPr lang="en-US" dirty="0">
                <a:solidFill>
                  <a:schemeClr val="bg1"/>
                </a:solidFill>
              </a:rPr>
              <a:t>Thank you!</a:t>
            </a:r>
          </a:p>
        </p:txBody>
      </p:sp>
      <p:sp>
        <p:nvSpPr>
          <p:cNvPr id="3" name="TextBox 2">
            <a:extLst>
              <a:ext uri="{FF2B5EF4-FFF2-40B4-BE49-F238E27FC236}">
                <a16:creationId xmlns:a16="http://schemas.microsoft.com/office/drawing/2014/main" id="{2B95A4FD-27B6-48E2-8C11-B3AB1FC7CCF6}"/>
              </a:ext>
            </a:extLst>
          </p:cNvPr>
          <p:cNvSpPr txBox="1"/>
          <p:nvPr/>
        </p:nvSpPr>
        <p:spPr>
          <a:xfrm>
            <a:off x="3410465" y="2903838"/>
            <a:ext cx="7611762" cy="1569660"/>
          </a:xfrm>
          <a:prstGeom prst="rect">
            <a:avLst/>
          </a:prstGeom>
          <a:noFill/>
        </p:spPr>
        <p:txBody>
          <a:bodyPr wrap="square" rtlCol="0">
            <a:spAutoFit/>
          </a:bodyPr>
          <a:lstStyle/>
          <a:p>
            <a:r>
              <a:rPr lang="en-US" sz="9600" dirty="0">
                <a:solidFill>
                  <a:schemeClr val="bg1"/>
                </a:solidFill>
              </a:rPr>
              <a:t>Questions?</a:t>
            </a:r>
          </a:p>
        </p:txBody>
      </p:sp>
      <p:sp>
        <p:nvSpPr>
          <p:cNvPr id="4" name="Slide Number Placeholder 3">
            <a:extLst>
              <a:ext uri="{FF2B5EF4-FFF2-40B4-BE49-F238E27FC236}">
                <a16:creationId xmlns:a16="http://schemas.microsoft.com/office/drawing/2014/main" id="{2CCDE916-F3F3-4BAC-ABA7-54EB539E02CA}"/>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30013567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Phishing: What is it?</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730348" y="1922426"/>
            <a:ext cx="9298069" cy="3859967"/>
          </a:xfrm>
        </p:spPr>
        <p:txBody>
          <a:bodyPr>
            <a:normAutofit fontScale="92500"/>
          </a:bodyPr>
          <a:lstStyle/>
          <a:p>
            <a:r>
              <a:rPr lang="en-US" b="1" dirty="0">
                <a:solidFill>
                  <a:schemeClr val="bg1"/>
                </a:solidFill>
              </a:rPr>
              <a:t>Phishing </a:t>
            </a:r>
            <a:r>
              <a:rPr lang="en-US" dirty="0">
                <a:solidFill>
                  <a:schemeClr val="bg1"/>
                </a:solidFill>
              </a:rPr>
              <a:t>– Cybercriminal attempts to steal personal and financial information or infect computers and other devices with malware and viruses</a:t>
            </a:r>
          </a:p>
          <a:p>
            <a:pPr lvl="1"/>
            <a:r>
              <a:rPr lang="en-US" dirty="0">
                <a:solidFill>
                  <a:schemeClr val="bg1"/>
                </a:solidFill>
              </a:rPr>
              <a:t>Designed to trick you into clicking a link or providing personal or financial information</a:t>
            </a:r>
          </a:p>
          <a:p>
            <a:pPr lvl="1"/>
            <a:r>
              <a:rPr lang="en-US" dirty="0">
                <a:solidFill>
                  <a:schemeClr val="bg1"/>
                </a:solidFill>
              </a:rPr>
              <a:t>Often in the form of emails and websites</a:t>
            </a:r>
          </a:p>
          <a:p>
            <a:pPr lvl="1"/>
            <a:r>
              <a:rPr lang="en-US" dirty="0">
                <a:solidFill>
                  <a:schemeClr val="bg1"/>
                </a:solidFill>
              </a:rPr>
              <a:t>May appear to come from legitimate companies, organizations or known individuals </a:t>
            </a:r>
          </a:p>
          <a:p>
            <a:pPr lvl="1"/>
            <a:r>
              <a:rPr lang="en-US" dirty="0">
                <a:solidFill>
                  <a:schemeClr val="bg1"/>
                </a:solidFill>
              </a:rPr>
              <a:t>Take advantage of natural disasters, epidemics, health scares, political elections or timely events</a:t>
            </a:r>
          </a:p>
          <a:p>
            <a:endParaRPr lang="en-US" dirty="0">
              <a:solidFill>
                <a:schemeClr val="bg1"/>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83521E4A-C35E-472F-AE64-C29BD95EE35A}"/>
              </a:ext>
            </a:extLst>
          </p:cNvPr>
          <p:cNvPicPr>
            <a:picLocks noChangeAspect="1"/>
          </p:cNvPicPr>
          <p:nvPr/>
        </p:nvPicPr>
        <p:blipFill>
          <a:blip r:embed="rId3"/>
          <a:stretch>
            <a:fillRect/>
          </a:stretch>
        </p:blipFill>
        <p:spPr>
          <a:xfrm>
            <a:off x="163583" y="1922426"/>
            <a:ext cx="2566765" cy="3321696"/>
          </a:xfrm>
          <a:prstGeom prst="rect">
            <a:avLst/>
          </a:prstGeom>
        </p:spPr>
      </p:pic>
      <p:sp>
        <p:nvSpPr>
          <p:cNvPr id="4" name="Slide Number Placeholder 3">
            <a:extLst>
              <a:ext uri="{FF2B5EF4-FFF2-40B4-BE49-F238E27FC236}">
                <a16:creationId xmlns:a16="http://schemas.microsoft.com/office/drawing/2014/main" id="{F6BB2933-165A-493A-84C6-9ABD195A3FCD}"/>
              </a:ext>
            </a:extLst>
          </p:cNvPr>
          <p:cNvSpPr>
            <a:spLocks noGrp="1"/>
          </p:cNvSpPr>
          <p:nvPr>
            <p:ph type="sldNum" sz="quarter" idx="12"/>
          </p:nvPr>
        </p:nvSpPr>
        <p:spPr/>
        <p:txBody>
          <a:bodyPr/>
          <a:lstStyle/>
          <a:p>
            <a:fld id="{6D22F896-40B5-4ADD-8801-0D06FADFA095}"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25055315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C99C-6513-4C32-ACA5-C05301B6F8C7}"/>
              </a:ext>
            </a:extLst>
          </p:cNvPr>
          <p:cNvSpPr>
            <a:spLocks noGrp="1"/>
          </p:cNvSpPr>
          <p:nvPr>
            <p:ph type="title"/>
          </p:nvPr>
        </p:nvSpPr>
        <p:spPr/>
        <p:txBody>
          <a:bodyPr/>
          <a:lstStyle/>
          <a:p>
            <a:r>
              <a:rPr lang="en-US" dirty="0">
                <a:solidFill>
                  <a:schemeClr val="bg1"/>
                </a:solidFill>
              </a:rPr>
              <a:t>Common Baiting Tactics</a:t>
            </a:r>
          </a:p>
        </p:txBody>
      </p:sp>
      <p:sp>
        <p:nvSpPr>
          <p:cNvPr id="3" name="Content Placeholder 2">
            <a:extLst>
              <a:ext uri="{FF2B5EF4-FFF2-40B4-BE49-F238E27FC236}">
                <a16:creationId xmlns:a16="http://schemas.microsoft.com/office/drawing/2014/main" id="{940EC697-CCE1-451E-8336-4F507B5AA4D2}"/>
              </a:ext>
            </a:extLst>
          </p:cNvPr>
          <p:cNvSpPr>
            <a:spLocks noGrp="1"/>
          </p:cNvSpPr>
          <p:nvPr>
            <p:ph idx="1"/>
          </p:nvPr>
        </p:nvSpPr>
        <p:spPr>
          <a:xfrm>
            <a:off x="2607859" y="1690688"/>
            <a:ext cx="9063182" cy="4351338"/>
          </a:xfrm>
        </p:spPr>
        <p:txBody>
          <a:bodyPr>
            <a:normAutofit fontScale="62500" lnSpcReduction="20000"/>
          </a:bodyPr>
          <a:lstStyle/>
          <a:p>
            <a:r>
              <a:rPr lang="en-US" b="1" dirty="0">
                <a:solidFill>
                  <a:schemeClr val="bg1"/>
                </a:solidFill>
              </a:rPr>
              <a:t>Notification from a help desk or system administrator</a:t>
            </a:r>
            <a:br>
              <a:rPr lang="en-US" dirty="0">
                <a:solidFill>
                  <a:schemeClr val="bg1"/>
                </a:solidFill>
              </a:rPr>
            </a:br>
            <a:r>
              <a:rPr lang="en-US" dirty="0">
                <a:solidFill>
                  <a:schemeClr val="bg1"/>
                </a:solidFill>
              </a:rPr>
              <a:t>Asks you to take action to resolve an issue with your account (e.g., email account has reached its storage limit), which often includes clicking on a link and providing requested information.</a:t>
            </a:r>
            <a:endParaRPr lang="en-US" b="1" dirty="0">
              <a:solidFill>
                <a:schemeClr val="bg1"/>
              </a:solidFill>
            </a:endParaRPr>
          </a:p>
          <a:p>
            <a:r>
              <a:rPr lang="en-US" b="1" dirty="0">
                <a:solidFill>
                  <a:schemeClr val="bg1"/>
                </a:solidFill>
              </a:rPr>
              <a:t>Advertisement for immediate weight loss, hair growth or fitness prowess</a:t>
            </a:r>
            <a:br>
              <a:rPr lang="en-US" dirty="0">
                <a:solidFill>
                  <a:schemeClr val="bg1"/>
                </a:solidFill>
              </a:rPr>
            </a:br>
            <a:r>
              <a:rPr lang="en-US" dirty="0">
                <a:solidFill>
                  <a:schemeClr val="bg1"/>
                </a:solidFill>
              </a:rPr>
              <a:t>Serves as a ploy to get you to click on a link that will infect your computer or mobile device with malware or viruses.</a:t>
            </a:r>
          </a:p>
          <a:p>
            <a:r>
              <a:rPr lang="en-US" b="1" dirty="0">
                <a:solidFill>
                  <a:schemeClr val="bg1"/>
                </a:solidFill>
              </a:rPr>
              <a:t>Attachment labeled “invoice” or “shipping order” </a:t>
            </a:r>
            <a:br>
              <a:rPr lang="en-US" b="1" dirty="0">
                <a:solidFill>
                  <a:schemeClr val="bg1"/>
                </a:solidFill>
              </a:rPr>
            </a:br>
            <a:r>
              <a:rPr lang="en-US" dirty="0">
                <a:solidFill>
                  <a:schemeClr val="bg1"/>
                </a:solidFill>
              </a:rPr>
              <a:t>Contains malware that can infect your computer or mobile device if opened. May contain what is known as “ransomware,” a type of malware that will delete all files unless you pay a specified sum of money.</a:t>
            </a:r>
          </a:p>
          <a:p>
            <a:r>
              <a:rPr lang="en-US" b="1" dirty="0">
                <a:solidFill>
                  <a:schemeClr val="bg1"/>
                </a:solidFill>
              </a:rPr>
              <a:t>Notification from what appears to be a credit card company</a:t>
            </a:r>
            <a:br>
              <a:rPr lang="en-US" dirty="0">
                <a:solidFill>
                  <a:schemeClr val="bg1"/>
                </a:solidFill>
              </a:rPr>
            </a:br>
            <a:r>
              <a:rPr lang="en-US" dirty="0">
                <a:solidFill>
                  <a:schemeClr val="bg1"/>
                </a:solidFill>
              </a:rPr>
              <a:t>Indicates someone has made an unauthorized transaction on your account. If you click the link to log in to verify the transaction, your username and password are collected by the scammer.</a:t>
            </a:r>
          </a:p>
          <a:p>
            <a:r>
              <a:rPr lang="en-US" b="1" dirty="0">
                <a:solidFill>
                  <a:schemeClr val="bg1"/>
                </a:solidFill>
              </a:rPr>
              <a:t>Fake account on a social media site</a:t>
            </a:r>
            <a:br>
              <a:rPr lang="en-US" b="1" dirty="0">
                <a:solidFill>
                  <a:schemeClr val="bg1"/>
                </a:solidFill>
              </a:rPr>
            </a:br>
            <a:r>
              <a:rPr lang="en-US" dirty="0">
                <a:solidFill>
                  <a:schemeClr val="bg1"/>
                </a:solidFill>
              </a:rPr>
              <a:t>Mimics a legitimate person, business or organization. May also appear in the form of an online game, quiz or survey designed to collect information from your account.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C74CAE63-6C86-4F6B-BCCB-08A72494DC78}"/>
              </a:ext>
            </a:extLst>
          </p:cNvPr>
          <p:cNvSpPr>
            <a:spLocks noGrp="1"/>
          </p:cNvSpPr>
          <p:nvPr>
            <p:ph type="sldNum" sz="quarter" idx="12"/>
          </p:nvPr>
        </p:nvSpPr>
        <p:spPr/>
        <p:txBody>
          <a:bodyPr/>
          <a:lstStyle/>
          <a:p>
            <a:fld id="{6D22F896-40B5-4ADD-8801-0D06FADFA095}"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39959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p:txBody>
          <a:bodyPr/>
          <a:lstStyle/>
          <a:p>
            <a:r>
              <a:rPr lang="en-US" dirty="0">
                <a:solidFill>
                  <a:schemeClr val="bg1"/>
                </a:solidFill>
              </a:rPr>
              <a:t>Hidden Threats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2117221" y="1996191"/>
            <a:ext cx="7552462" cy="3814700"/>
          </a:xfrm>
        </p:spPr>
        <p:txBody>
          <a:bodyPr>
            <a:normAutofit fontScale="92500" lnSpcReduction="10000"/>
          </a:bodyPr>
          <a:lstStyle/>
          <a:p>
            <a:r>
              <a:rPr lang="en-US" sz="2400" dirty="0">
                <a:solidFill>
                  <a:schemeClr val="bg1"/>
                </a:solidFill>
              </a:rPr>
              <a:t>Phishing not only attempts to get sensitive info</a:t>
            </a:r>
          </a:p>
          <a:p>
            <a:r>
              <a:rPr lang="en-US" sz="2400" dirty="0">
                <a:solidFill>
                  <a:schemeClr val="bg1"/>
                </a:solidFill>
              </a:rPr>
              <a:t>Can include malicious software</a:t>
            </a:r>
          </a:p>
          <a:p>
            <a:r>
              <a:rPr lang="en-US" sz="2400" dirty="0">
                <a:solidFill>
                  <a:schemeClr val="bg1"/>
                </a:solidFill>
              </a:rPr>
              <a:t>Attachments, Emails, Links, Files </a:t>
            </a:r>
          </a:p>
          <a:p>
            <a:r>
              <a:rPr lang="en-US" sz="2400" dirty="0">
                <a:solidFill>
                  <a:schemeClr val="bg1"/>
                </a:solidFill>
              </a:rPr>
              <a:t>May Contain Programs that: </a:t>
            </a:r>
          </a:p>
          <a:p>
            <a:pPr lvl="2"/>
            <a:r>
              <a:rPr lang="en-US" sz="2400" dirty="0">
                <a:solidFill>
                  <a:schemeClr val="bg1"/>
                </a:solidFill>
              </a:rPr>
              <a:t>Capture your keystrokes</a:t>
            </a:r>
          </a:p>
          <a:p>
            <a:pPr lvl="2"/>
            <a:r>
              <a:rPr lang="en-US" sz="2400" dirty="0">
                <a:solidFill>
                  <a:schemeClr val="bg1"/>
                </a:solidFill>
              </a:rPr>
              <a:t>Capture your personal files</a:t>
            </a:r>
          </a:p>
          <a:p>
            <a:pPr lvl="2"/>
            <a:r>
              <a:rPr lang="en-US" sz="2400" dirty="0">
                <a:solidFill>
                  <a:schemeClr val="bg1"/>
                </a:solidFill>
              </a:rPr>
              <a:t>Send data offsite</a:t>
            </a:r>
          </a:p>
          <a:p>
            <a:pPr lvl="2"/>
            <a:r>
              <a:rPr lang="en-US" sz="2400" dirty="0">
                <a:solidFill>
                  <a:schemeClr val="bg1"/>
                </a:solidFill>
              </a:rPr>
              <a:t>Encrypts data and requests a ransom</a:t>
            </a:r>
          </a:p>
          <a:p>
            <a:endParaRPr lang="en-US" sz="2400" dirty="0">
              <a:solidFill>
                <a:schemeClr val="bg1"/>
              </a:solidFill>
            </a:endParaRPr>
          </a:p>
        </p:txBody>
      </p:sp>
      <p:sp>
        <p:nvSpPr>
          <p:cNvPr id="4" name="Slide Number Placeholder 3">
            <a:extLst>
              <a:ext uri="{FF2B5EF4-FFF2-40B4-BE49-F238E27FC236}">
                <a16:creationId xmlns:a16="http://schemas.microsoft.com/office/drawing/2014/main" id="{E101AE4C-262C-463B-8B6F-89693638B544}"/>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2287792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141412" y="211155"/>
            <a:ext cx="9905998" cy="913001"/>
          </a:xfrm>
        </p:spPr>
        <p:txBody>
          <a:bodyPr/>
          <a:lstStyle/>
          <a:p>
            <a:r>
              <a:rPr lang="en-US" dirty="0">
                <a:solidFill>
                  <a:schemeClr val="bg1"/>
                </a:solidFill>
              </a:rPr>
              <a:t>Common Examples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6781430" y="1699470"/>
            <a:ext cx="4572370" cy="3865891"/>
          </a:xfrm>
        </p:spPr>
        <p:txBody>
          <a:bodyPr>
            <a:normAutofit fontScale="92500" lnSpcReduction="10000"/>
          </a:bodyPr>
          <a:lstStyle/>
          <a:p>
            <a:pPr marL="0" indent="0">
              <a:buNone/>
            </a:pPr>
            <a:r>
              <a:rPr lang="en-US" altLang="en-US" sz="2400" b="1" dirty="0">
                <a:solidFill>
                  <a:schemeClr val="bg1"/>
                </a:solidFill>
              </a:rPr>
              <a:t>Phishing is not new and many of you have seen examples in emails</a:t>
            </a:r>
            <a:endParaRPr lang="en-US" altLang="en-US" sz="2400" dirty="0">
              <a:solidFill>
                <a:schemeClr val="bg1"/>
              </a:solidFill>
            </a:endParaRPr>
          </a:p>
          <a:p>
            <a:r>
              <a:rPr lang="en-US" altLang="en-US" sz="2400" dirty="0">
                <a:solidFill>
                  <a:schemeClr val="bg1"/>
                </a:solidFill>
              </a:rPr>
              <a:t>You may have seen emails that appear to come from your bank or other online financial institutions.</a:t>
            </a:r>
          </a:p>
          <a:p>
            <a:r>
              <a:rPr lang="en-US" altLang="en-US" sz="2400" dirty="0">
                <a:solidFill>
                  <a:schemeClr val="bg1"/>
                </a:solidFill>
              </a:rPr>
              <a:t>Commonly Seen Commercial Examples</a:t>
            </a:r>
            <a:r>
              <a:rPr lang="en-US" altLang="en-US" sz="1600" dirty="0">
                <a:solidFill>
                  <a:schemeClr val="bg1"/>
                </a:solidFill>
              </a:rPr>
              <a:t>:</a:t>
            </a:r>
          </a:p>
          <a:p>
            <a:pPr lvl="1"/>
            <a:r>
              <a:rPr lang="en-US" altLang="en-US" sz="2000" dirty="0">
                <a:solidFill>
                  <a:schemeClr val="bg1"/>
                </a:solidFill>
              </a:rPr>
              <a:t>eBay, PayPal, all banking and financial institutions</a:t>
            </a:r>
          </a:p>
          <a:p>
            <a:pPr marL="0" indent="0">
              <a:buNone/>
            </a:pPr>
            <a:endParaRPr lang="en-US" altLang="en-US" dirty="0">
              <a:solidFill>
                <a:schemeClr val="bg1"/>
              </a:solidFill>
            </a:endParaRPr>
          </a:p>
          <a:p>
            <a:pPr marL="0" indent="0">
              <a:buNone/>
            </a:pPr>
            <a:endParaRPr lang="en-US" dirty="0">
              <a:solidFill>
                <a:schemeClr val="bg1"/>
              </a:solidFill>
            </a:endParaRPr>
          </a:p>
        </p:txBody>
      </p:sp>
      <p:pic>
        <p:nvPicPr>
          <p:cNvPr id="6" name="Picture 9" descr="Paypal_Ph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74" y="1531519"/>
            <a:ext cx="5429826" cy="504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72707A5-78C0-4905-86D3-4C5F21E3781B}"/>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3014059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512-EA2C-46AA-90B8-8AB91BB4500D}"/>
              </a:ext>
            </a:extLst>
          </p:cNvPr>
          <p:cNvSpPr>
            <a:spLocks noGrp="1"/>
          </p:cNvSpPr>
          <p:nvPr>
            <p:ph type="title"/>
          </p:nvPr>
        </p:nvSpPr>
        <p:spPr>
          <a:xfrm>
            <a:off x="1224718" y="121935"/>
            <a:ext cx="9905998" cy="1478570"/>
          </a:xfrm>
        </p:spPr>
        <p:txBody>
          <a:bodyPr/>
          <a:lstStyle/>
          <a:p>
            <a:r>
              <a:rPr lang="en-US" dirty="0">
                <a:solidFill>
                  <a:schemeClr val="bg1"/>
                </a:solidFill>
              </a:rPr>
              <a:t>Common Examples</a:t>
            </a:r>
          </a:p>
        </p:txBody>
      </p:sp>
      <p:sp>
        <p:nvSpPr>
          <p:cNvPr id="3" name="Content Placeholder 2">
            <a:extLst>
              <a:ext uri="{FF2B5EF4-FFF2-40B4-BE49-F238E27FC236}">
                <a16:creationId xmlns:a16="http://schemas.microsoft.com/office/drawing/2014/main" id="{FB1C1C04-61F6-496B-ACBA-982692E31F0C}"/>
              </a:ext>
            </a:extLst>
          </p:cNvPr>
          <p:cNvSpPr>
            <a:spLocks noGrp="1"/>
          </p:cNvSpPr>
          <p:nvPr>
            <p:ph idx="1"/>
          </p:nvPr>
        </p:nvSpPr>
        <p:spPr>
          <a:xfrm>
            <a:off x="1061284" y="1344514"/>
            <a:ext cx="9905999" cy="1337411"/>
          </a:xfrm>
        </p:spPr>
        <p:txBody>
          <a:bodyPr>
            <a:normAutofit/>
          </a:bodyPr>
          <a:lstStyle/>
          <a:p>
            <a:pPr marL="0" indent="0" algn="ctr">
              <a:buNone/>
            </a:pPr>
            <a:r>
              <a:rPr lang="en-US" altLang="en-US" sz="2400" dirty="0">
                <a:solidFill>
                  <a:schemeClr val="bg1"/>
                </a:solidFill>
              </a:rPr>
              <a:t>Phishing Email sent portraying Bank of America,</a:t>
            </a:r>
            <a:r>
              <a:rPr lang="en-US" altLang="en-US" sz="1100" dirty="0">
                <a:solidFill>
                  <a:schemeClr val="bg1"/>
                </a:solidFill>
              </a:rPr>
              <a:t> </a:t>
            </a:r>
            <a:br>
              <a:rPr lang="en-US" altLang="en-US" sz="1100" dirty="0">
                <a:solidFill>
                  <a:schemeClr val="bg1"/>
                </a:solidFill>
              </a:rPr>
            </a:br>
            <a:r>
              <a:rPr lang="en-US" altLang="en-US" sz="2400" dirty="0">
                <a:solidFill>
                  <a:schemeClr val="bg1"/>
                </a:solidFill>
              </a:rPr>
              <a:t>Entices the user to complete a survey and receive a $20 credit.</a:t>
            </a:r>
          </a:p>
          <a:p>
            <a:pPr marL="0" indent="0">
              <a:buNone/>
            </a:pPr>
            <a:endParaRPr lang="en-US" dirty="0"/>
          </a:p>
        </p:txBody>
      </p:sp>
      <p:pic>
        <p:nvPicPr>
          <p:cNvPr id="6" name="Picture 11" descr="BOAe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986" y="2372340"/>
            <a:ext cx="6839655" cy="403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744AB72-336B-46EB-9BA8-41CF17CDAA78}"/>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619277868"/>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Infinity Technologies">
      <a:majorFont>
        <a:latin typeface="Kohinoor Telugu"/>
        <a:ea typeface=""/>
        <a:cs typeface=""/>
      </a:majorFont>
      <a:minorFont>
        <a:latin typeface="Kohinoor Telugu Medium"/>
        <a:ea typeface=""/>
        <a:cs typeface=""/>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0.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1.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2.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3.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4.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5.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6.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7.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8.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19.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0.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1.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2.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3.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4.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5.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6.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7.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8.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29.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0.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1.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2.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3.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4.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5.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6.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7.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8.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39.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4.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40.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41.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5.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6.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7.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8.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ppt/theme/themeOverride9.xml><?xml version="1.0" encoding="utf-8"?>
<a:themeOverride xmlns:a="http://schemas.openxmlformats.org/drawingml/2006/main">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5960F2F5E0B049BB17407DCF840BE7" ma:contentTypeVersion="12" ma:contentTypeDescription="Create a new document." ma:contentTypeScope="" ma:versionID="6024378872f34749bc3630008dd87ceb">
  <xsd:schema xmlns:xsd="http://www.w3.org/2001/XMLSchema" xmlns:xs="http://www.w3.org/2001/XMLSchema" xmlns:p="http://schemas.microsoft.com/office/2006/metadata/properties" xmlns:ns2="7e794415-d040-4b3c-9080-f7fb2c38fdf1" xmlns:ns3="abaf51e7-066b-4c74-94bd-034a58b5855a" targetNamespace="http://schemas.microsoft.com/office/2006/metadata/properties" ma:root="true" ma:fieldsID="548ba3c539713f41a38e916c798d21c8" ns2:_="" ns3:_="">
    <xsd:import namespace="7e794415-d040-4b3c-9080-f7fb2c38fdf1"/>
    <xsd:import namespace="abaf51e7-066b-4c74-94bd-034a58b585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94415-d040-4b3c-9080-f7fb2c38fd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af51e7-066b-4c74-94bd-034a58b58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787EE-C397-4192-934E-8B4176B1713E}">
  <ds:schemaRefs>
    <ds:schemaRef ds:uri="http://schemas.microsoft.com/sharepoint/v3/contenttype/forms"/>
  </ds:schemaRefs>
</ds:datastoreItem>
</file>

<file path=customXml/itemProps2.xml><?xml version="1.0" encoding="utf-8"?>
<ds:datastoreItem xmlns:ds="http://schemas.openxmlformats.org/officeDocument/2006/customXml" ds:itemID="{C790E85F-3184-4CB6-A04E-80F18357B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794415-d040-4b3c-9080-f7fb2c38fdf1"/>
    <ds:schemaRef ds:uri="abaf51e7-066b-4c74-94bd-034a58b58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38F74D-043B-400E-936A-A393BD93FAA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14765</TotalTime>
  <Words>2309</Words>
  <Application>Microsoft Office PowerPoint</Application>
  <PresentationFormat>Widescreen</PresentationFormat>
  <Paragraphs>291</Paragraphs>
  <Slides>42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Kohinoor Telugu</vt:lpstr>
      <vt:lpstr>Kohinoor Telugu Medium</vt:lpstr>
      <vt:lpstr>Circuit</vt:lpstr>
      <vt:lpstr>Cyber Security Presentation  (Anti-Malware/Phishing)</vt:lpstr>
      <vt:lpstr>Topics for Discussion</vt:lpstr>
      <vt:lpstr>Importance of Awareness: You are the target…</vt:lpstr>
      <vt:lpstr>WHAT IS AN AttACK SURFACE? </vt:lpstr>
      <vt:lpstr>Phishing: What is it?</vt:lpstr>
      <vt:lpstr>Common Baiting Tactics</vt:lpstr>
      <vt:lpstr>Hidden Threats</vt:lpstr>
      <vt:lpstr>Common Examples</vt:lpstr>
      <vt:lpstr>Common Examples</vt:lpstr>
      <vt:lpstr>Common Examples</vt:lpstr>
      <vt:lpstr>Common Examples</vt:lpstr>
      <vt:lpstr>Common Examples</vt:lpstr>
      <vt:lpstr> Spear Phishing Example</vt:lpstr>
      <vt:lpstr>Should I be worried?</vt:lpstr>
      <vt:lpstr>Recognition</vt:lpstr>
      <vt:lpstr>Recognition</vt:lpstr>
      <vt:lpstr>Recognition (Example 1) COVID-19</vt:lpstr>
      <vt:lpstr>Example 2</vt:lpstr>
      <vt:lpstr>Example 3</vt:lpstr>
      <vt:lpstr>Protect Yourself: Refuse the Bait</vt:lpstr>
      <vt:lpstr>Don’t become phish food</vt:lpstr>
      <vt:lpstr>Specific Examples</vt:lpstr>
      <vt:lpstr>Got Hooked?</vt:lpstr>
      <vt:lpstr>Ransomware</vt:lpstr>
      <vt:lpstr>Encryption: A Key Component of Ransomware</vt:lpstr>
      <vt:lpstr>Ransomware on the Rise</vt:lpstr>
      <vt:lpstr>Recent Victims of Ransomware Attacks</vt:lpstr>
      <vt:lpstr>Continued</vt:lpstr>
      <vt:lpstr>PowerPoint Presentation</vt:lpstr>
      <vt:lpstr>PowerPoint Presentation</vt:lpstr>
      <vt:lpstr>PowerPoint Presentation</vt:lpstr>
      <vt:lpstr>How a ransomware attack infects your systems:</vt:lpstr>
      <vt:lpstr>In the Event of a Ransomware Attack</vt:lpstr>
      <vt:lpstr>Social Engineering – Phone Scams</vt:lpstr>
      <vt:lpstr>Social Engineering</vt:lpstr>
      <vt:lpstr>PowerPoint Presentation</vt:lpstr>
      <vt:lpstr>Password Tips</vt:lpstr>
      <vt:lpstr>PowerPoint Presentation</vt:lpstr>
      <vt:lpstr>Other Safety Tips</vt:lpstr>
      <vt:lpstr> Other Safety Tips</vt:lpstr>
      <vt:lpstr> Options To Report A Possible Attack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Checklist for 2018</dc:title>
  <dc:creator>Matthew</dc:creator>
  <cp:lastModifiedBy>Mohammad Ahmed</cp:lastModifiedBy>
  <cp:revision>196</cp:revision>
  <cp:lastPrinted>2018-09-06T23:57:05Z</cp:lastPrinted>
  <dcterms:created xsi:type="dcterms:W3CDTF">2018-09-05T17:57:01Z</dcterms:created>
  <dcterms:modified xsi:type="dcterms:W3CDTF">2022-06-30T17:03:07Z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0x0101003B5960F2F5E0B049BB17407DCF840BE7</vt:lpwstr>
  </property>
</Properties>
</file>