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359" r:id="rId3"/>
    <p:sldId id="440" r:id="rId4"/>
    <p:sldId id="442" r:id="rId5"/>
    <p:sldId id="423" r:id="rId6"/>
    <p:sldId id="444" r:id="rId7"/>
    <p:sldId id="445" r:id="rId8"/>
    <p:sldId id="446" r:id="rId9"/>
    <p:sldId id="447" r:id="rId10"/>
    <p:sldId id="501" r:id="rId11"/>
    <p:sldId id="502" r:id="rId12"/>
    <p:sldId id="451" r:id="rId13"/>
    <p:sldId id="454" r:id="rId14"/>
    <p:sldId id="455" r:id="rId15"/>
    <p:sldId id="497" r:id="rId16"/>
    <p:sldId id="498" r:id="rId17"/>
    <p:sldId id="499" r:id="rId18"/>
    <p:sldId id="503" r:id="rId19"/>
    <p:sldId id="457" r:id="rId20"/>
    <p:sldId id="438" r:id="rId21"/>
    <p:sldId id="479" r:id="rId22"/>
    <p:sldId id="505" r:id="rId23"/>
    <p:sldId id="482" r:id="rId24"/>
    <p:sldId id="484" r:id="rId25"/>
    <p:sldId id="461" r:id="rId26"/>
    <p:sldId id="473" r:id="rId27"/>
    <p:sldId id="480" r:id="rId28"/>
    <p:sldId id="506" r:id="rId29"/>
    <p:sldId id="475" r:id="rId30"/>
    <p:sldId id="470" r:id="rId31"/>
    <p:sldId id="469" r:id="rId32"/>
    <p:sldId id="274" r:id="rId33"/>
  </p:sldIdLst>
  <p:sldSz cx="12192000" cy="6858000"/>
  <p:notesSz cx="6954838"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6D4A22-E10F-5EC7-108D-36D1B2360617}" name="Brittany Bendix" initials="BB" userId="S::bbendix@m-group.us::1bb8cc3c-a7fc-4280-a52d-65a4a2d6f938" providerId="AD"/>
  <p188:author id="{675BC52A-D76E-F20B-7A54-4973F12E9E31}" name="Christabel Soria-Mendoza" initials="CSM" userId="S::csoria-mendoza@ci.atherton.ca.us::ae4e6980-1db8-4cd7-a8c8-46beecc32ef7" providerId="AD"/>
  <p188:author id="{4467D6C4-A69E-4492-CEDD-8CF178278A3B}" name="Lorrin French" initials="LF" userId="S::lfrench@m-group.us::0e5df259-9e0e-40d0-9bcc-b8a9ed28f52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C45"/>
    <a:srgbClr val="FFAA00"/>
    <a:srgbClr val="60E593"/>
    <a:srgbClr val="FF6600"/>
    <a:srgbClr val="FFF2CC"/>
    <a:srgbClr val="FF0066"/>
    <a:srgbClr val="F6F612"/>
    <a:srgbClr val="F8E8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1" autoAdjust="0"/>
    <p:restoredTop sz="73706" autoAdjust="0"/>
  </p:normalViewPr>
  <p:slideViewPr>
    <p:cSldViewPr>
      <p:cViewPr varScale="1">
        <p:scale>
          <a:sx n="105" d="100"/>
          <a:sy n="105" d="100"/>
        </p:scale>
        <p:origin x="702" y="114"/>
      </p:cViewPr>
      <p:guideLst/>
    </p:cSldViewPr>
  </p:slideViewPr>
  <p:notesTextViewPr>
    <p:cViewPr>
      <p:scale>
        <a:sx n="3" d="2"/>
        <a:sy n="3" d="2"/>
      </p:scale>
      <p:origin x="0" y="0"/>
    </p:cViewPr>
  </p:notesTextViewPr>
  <p:sorterViewPr>
    <p:cViewPr>
      <p:scale>
        <a:sx n="150" d="100"/>
        <a:sy n="150" d="100"/>
      </p:scale>
      <p:origin x="0" y="-869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8/10/relationships/authors" Target="author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3763" cy="463647"/>
          </a:xfrm>
          <a:prstGeom prst="rect">
            <a:avLst/>
          </a:prstGeom>
        </p:spPr>
        <p:txBody>
          <a:bodyPr vert="horz" lIns="92546" tIns="46273" rIns="92546" bIns="46273" rtlCol="0"/>
          <a:lstStyle>
            <a:lvl1pPr algn="l">
              <a:defRPr sz="1200"/>
            </a:lvl1pPr>
          </a:lstStyle>
          <a:p>
            <a:endParaRPr lang="en-US"/>
          </a:p>
        </p:txBody>
      </p:sp>
      <p:sp>
        <p:nvSpPr>
          <p:cNvPr id="3" name="Date Placeholder 2"/>
          <p:cNvSpPr>
            <a:spLocks noGrp="1"/>
          </p:cNvSpPr>
          <p:nvPr>
            <p:ph type="dt" idx="1"/>
          </p:nvPr>
        </p:nvSpPr>
        <p:spPr>
          <a:xfrm>
            <a:off x="3939467" y="0"/>
            <a:ext cx="3013763" cy="463647"/>
          </a:xfrm>
          <a:prstGeom prst="rect">
            <a:avLst/>
          </a:prstGeom>
        </p:spPr>
        <p:txBody>
          <a:bodyPr vert="horz" lIns="92546" tIns="46273" rIns="92546" bIns="46273" rtlCol="0"/>
          <a:lstStyle>
            <a:lvl1pPr algn="r">
              <a:defRPr sz="1200"/>
            </a:lvl1pPr>
          </a:lstStyle>
          <a:p>
            <a:fld id="{72478B7C-347F-45AA-BC4E-613A20F1E819}" type="datetimeFigureOut">
              <a:rPr lang="en-US" smtClean="0"/>
              <a:t>1/20/2026</a:t>
            </a:fld>
            <a:endParaRPr lang="en-US"/>
          </a:p>
        </p:txBody>
      </p:sp>
      <p:sp>
        <p:nvSpPr>
          <p:cNvPr id="4" name="Slide Image Placeholder 3"/>
          <p:cNvSpPr>
            <a:spLocks noGrp="1" noRot="1" noChangeAspect="1"/>
          </p:cNvSpPr>
          <p:nvPr>
            <p:ph type="sldImg" idx="2"/>
          </p:nvPr>
        </p:nvSpPr>
        <p:spPr>
          <a:xfrm>
            <a:off x="706438" y="1155700"/>
            <a:ext cx="5541962" cy="3117850"/>
          </a:xfrm>
          <a:prstGeom prst="rect">
            <a:avLst/>
          </a:prstGeom>
          <a:noFill/>
          <a:ln w="12700">
            <a:solidFill>
              <a:prstClr val="black"/>
            </a:solidFill>
          </a:ln>
        </p:spPr>
        <p:txBody>
          <a:bodyPr vert="horz" lIns="92546" tIns="46273" rIns="92546" bIns="46273" rtlCol="0" anchor="ctr"/>
          <a:lstStyle/>
          <a:p>
            <a:endParaRPr lang="en-US"/>
          </a:p>
        </p:txBody>
      </p:sp>
      <p:sp>
        <p:nvSpPr>
          <p:cNvPr id="5" name="Notes Placeholder 4"/>
          <p:cNvSpPr>
            <a:spLocks noGrp="1"/>
          </p:cNvSpPr>
          <p:nvPr>
            <p:ph type="body" sz="quarter" idx="3"/>
          </p:nvPr>
        </p:nvSpPr>
        <p:spPr>
          <a:xfrm>
            <a:off x="695484" y="4447154"/>
            <a:ext cx="5563870" cy="3638579"/>
          </a:xfrm>
          <a:prstGeom prst="rect">
            <a:avLst/>
          </a:prstGeom>
        </p:spPr>
        <p:txBody>
          <a:bodyPr vert="horz" lIns="92546" tIns="46273" rIns="92546" bIns="4627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777194"/>
            <a:ext cx="3013763" cy="463646"/>
          </a:xfrm>
          <a:prstGeom prst="rect">
            <a:avLst/>
          </a:prstGeom>
        </p:spPr>
        <p:txBody>
          <a:bodyPr vert="horz" lIns="92546" tIns="46273" rIns="92546" bIns="46273" rtlCol="0" anchor="b"/>
          <a:lstStyle>
            <a:lvl1pPr algn="l">
              <a:defRPr sz="1200"/>
            </a:lvl1pPr>
          </a:lstStyle>
          <a:p>
            <a:endParaRPr lang="en-US"/>
          </a:p>
        </p:txBody>
      </p:sp>
      <p:sp>
        <p:nvSpPr>
          <p:cNvPr id="7" name="Slide Number Placeholder 6"/>
          <p:cNvSpPr>
            <a:spLocks noGrp="1"/>
          </p:cNvSpPr>
          <p:nvPr>
            <p:ph type="sldNum" sz="quarter" idx="5"/>
          </p:nvPr>
        </p:nvSpPr>
        <p:spPr>
          <a:xfrm>
            <a:off x="3939467" y="8777194"/>
            <a:ext cx="3013763" cy="463646"/>
          </a:xfrm>
          <a:prstGeom prst="rect">
            <a:avLst/>
          </a:prstGeom>
        </p:spPr>
        <p:txBody>
          <a:bodyPr vert="horz" lIns="92546" tIns="46273" rIns="92546" bIns="46273" rtlCol="0" anchor="b"/>
          <a:lstStyle>
            <a:lvl1pPr algn="r">
              <a:defRPr sz="1200"/>
            </a:lvl1pPr>
          </a:lstStyle>
          <a:p>
            <a:fld id="{A0D42A49-D161-4E3B-A6D9-64A266720CB3}" type="slidenum">
              <a:rPr lang="en-US" smtClean="0"/>
              <a:t>‹#›</a:t>
            </a:fld>
            <a:endParaRPr lang="en-US"/>
          </a:p>
        </p:txBody>
      </p:sp>
    </p:spTree>
    <p:extLst>
      <p:ext uri="{BB962C8B-B14F-4D97-AF65-F5344CB8AC3E}">
        <p14:creationId xmlns:p14="http://schemas.microsoft.com/office/powerpoint/2010/main" val="130764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7FDF5-B40D-EA49-5C3E-041243911E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2D18FE-4870-5BE3-33E7-628EF9B82B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FB9586-AC13-D8B2-0585-98C7A5548CE7}"/>
              </a:ext>
            </a:extLst>
          </p:cNvPr>
          <p:cNvSpPr>
            <a:spLocks noGrp="1"/>
          </p:cNvSpPr>
          <p:nvPr>
            <p:ph type="body" idx="1"/>
          </p:nvPr>
        </p:nvSpPr>
        <p:spPr/>
        <p:txBody>
          <a:bodyPr/>
          <a:lstStyle/>
          <a:p>
            <a:r>
              <a:rPr lang="en-US" dirty="0"/>
              <a:t>It is my understanding that when the Lindenwood subdivision was originally subdivided, property owners were provided the opportunity to select which property line would be considered the front property line for the purposes of development. In this case, the original building permit for the main construction identified Laburnum Road as the front property line , where in other properties identified a wider frontage to be  selected and considered </a:t>
            </a:r>
            <a:r>
              <a:rPr lang="en-US"/>
              <a:t>the front. </a:t>
            </a:r>
            <a:br>
              <a:rPr lang="en-US" dirty="0"/>
            </a:br>
            <a:br>
              <a:rPr lang="en-US" dirty="0"/>
            </a:br>
            <a:r>
              <a:rPr lang="en-US" b="1" dirty="0"/>
              <a:t>AMC Chapter 16.08.100 on Front Lot Lines: </a:t>
            </a:r>
          </a:p>
          <a:p>
            <a:endParaRPr lang="en-US" dirty="0"/>
          </a:p>
          <a:p>
            <a:r>
              <a:rPr lang="en-US" i="1" dirty="0"/>
              <a:t>The front lot line is the boundary of a lot whose narrowest portion abuts a public street or access…  except where a different front has been previously officially designated or recognized by the Town.</a:t>
            </a:r>
          </a:p>
          <a:p>
            <a:endParaRPr lang="en-US" dirty="0"/>
          </a:p>
          <a:p>
            <a:r>
              <a:rPr lang="en-US" dirty="0"/>
              <a:t>In this case, the narrower lot line, Laburnum Road has long been previously recognized as the front lot line for the property, and therefore, this designation continues with the new development… And with that foundation, we are recommending denial for the proposed project. </a:t>
            </a:r>
          </a:p>
        </p:txBody>
      </p:sp>
      <p:sp>
        <p:nvSpPr>
          <p:cNvPr id="4" name="Slide Number Placeholder 3">
            <a:extLst>
              <a:ext uri="{FF2B5EF4-FFF2-40B4-BE49-F238E27FC236}">
                <a16:creationId xmlns:a16="http://schemas.microsoft.com/office/drawing/2014/main" id="{160DA290-689D-FE77-F1AB-31710DB1E0BA}"/>
              </a:ext>
            </a:extLst>
          </p:cNvPr>
          <p:cNvSpPr>
            <a:spLocks noGrp="1"/>
          </p:cNvSpPr>
          <p:nvPr>
            <p:ph type="sldNum" sz="quarter" idx="5"/>
          </p:nvPr>
        </p:nvSpPr>
        <p:spPr/>
        <p:txBody>
          <a:bodyPr/>
          <a:lstStyle/>
          <a:p>
            <a:fld id="{A0D42A49-D161-4E3B-A6D9-64A266720CB3}" type="slidenum">
              <a:rPr lang="en-US" smtClean="0"/>
              <a:t>17</a:t>
            </a:fld>
            <a:endParaRPr lang="en-US"/>
          </a:p>
        </p:txBody>
      </p:sp>
    </p:spTree>
    <p:extLst>
      <p:ext uri="{BB962C8B-B14F-4D97-AF65-F5344CB8AC3E}">
        <p14:creationId xmlns:p14="http://schemas.microsoft.com/office/powerpoint/2010/main" val="1577549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77664-D505-FCDD-B923-6A326B767A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32549B-F7F9-000A-0C2A-48DFD7D40E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446DE-2164-F093-02C2-E17849CCDE20}"/>
              </a:ext>
            </a:extLst>
          </p:cNvPr>
          <p:cNvSpPr>
            <a:spLocks noGrp="1"/>
          </p:cNvSpPr>
          <p:nvPr>
            <p:ph type="body" idx="1"/>
          </p:nvPr>
        </p:nvSpPr>
        <p:spPr/>
        <p:txBody>
          <a:bodyPr/>
          <a:lstStyle/>
          <a:p>
            <a:r>
              <a:rPr lang="en-US" dirty="0"/>
              <a:t>It is my understanding that when the Lindenwood subdivision was originally subdivided, property owners were provided the opportunity to select which property line would be considered the front property line for the purposes of development. In this case, the original building permit for the main construction identified Laburnum Road as the front property line , where in other properties identified a wider frontage to be  selected and considered </a:t>
            </a:r>
            <a:r>
              <a:rPr lang="en-US"/>
              <a:t>the front. </a:t>
            </a:r>
            <a:br>
              <a:rPr lang="en-US" dirty="0"/>
            </a:br>
            <a:br>
              <a:rPr lang="en-US" dirty="0"/>
            </a:br>
            <a:r>
              <a:rPr lang="en-US" b="1" dirty="0"/>
              <a:t>AMC Chapter 16.08.100 on Front Lot Lines: </a:t>
            </a:r>
          </a:p>
          <a:p>
            <a:endParaRPr lang="en-US" dirty="0"/>
          </a:p>
          <a:p>
            <a:r>
              <a:rPr lang="en-US" i="1" dirty="0"/>
              <a:t>The front lot line is the boundary of a lot whose narrowest portion abuts a public street or access…  except where a different front has been previously officially designated or recognized by the Town.</a:t>
            </a:r>
          </a:p>
          <a:p>
            <a:endParaRPr lang="en-US" dirty="0"/>
          </a:p>
          <a:p>
            <a:r>
              <a:rPr lang="en-US" dirty="0"/>
              <a:t>In this case, the narrower lot line, Laburnum Road has long been previously recognized as the front lot line for the property, and therefore, this designation continues with the new development… And with that foundation, we are recommending denial for the proposed project. </a:t>
            </a:r>
          </a:p>
        </p:txBody>
      </p:sp>
      <p:sp>
        <p:nvSpPr>
          <p:cNvPr id="4" name="Slide Number Placeholder 3">
            <a:extLst>
              <a:ext uri="{FF2B5EF4-FFF2-40B4-BE49-F238E27FC236}">
                <a16:creationId xmlns:a16="http://schemas.microsoft.com/office/drawing/2014/main" id="{4209D5EF-CDBC-4FFA-AA17-98F4AD3EF85E}"/>
              </a:ext>
            </a:extLst>
          </p:cNvPr>
          <p:cNvSpPr>
            <a:spLocks noGrp="1"/>
          </p:cNvSpPr>
          <p:nvPr>
            <p:ph type="sldNum" sz="quarter" idx="5"/>
          </p:nvPr>
        </p:nvSpPr>
        <p:spPr/>
        <p:txBody>
          <a:bodyPr/>
          <a:lstStyle/>
          <a:p>
            <a:fld id="{A0D42A49-D161-4E3B-A6D9-64A266720CB3}" type="slidenum">
              <a:rPr lang="en-US" smtClean="0"/>
              <a:t>31</a:t>
            </a:fld>
            <a:endParaRPr lang="en-US"/>
          </a:p>
        </p:txBody>
      </p:sp>
    </p:spTree>
    <p:extLst>
      <p:ext uri="{BB962C8B-B14F-4D97-AF65-F5344CB8AC3E}">
        <p14:creationId xmlns:p14="http://schemas.microsoft.com/office/powerpoint/2010/main" val="3972788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my understanding that when the Lindenwood subdivision was originally subdivided, property owners were provided the opportunity to select which property line would be considered the front property line for the purposes of development. In this case, the original building permit for the main construction identified Laburnum Road as the front property line , where in other properties identified a wider frontage to be  selected and considered </a:t>
            </a:r>
            <a:r>
              <a:rPr lang="en-US"/>
              <a:t>the front. </a:t>
            </a:r>
            <a:br>
              <a:rPr lang="en-US" dirty="0"/>
            </a:br>
            <a:br>
              <a:rPr lang="en-US" dirty="0"/>
            </a:br>
            <a:r>
              <a:rPr lang="en-US" b="1" dirty="0"/>
              <a:t>AMC Chapter 16.08.100 on Front Lot Lines: </a:t>
            </a:r>
          </a:p>
          <a:p>
            <a:endParaRPr lang="en-US" dirty="0"/>
          </a:p>
          <a:p>
            <a:r>
              <a:rPr lang="en-US" i="1" dirty="0"/>
              <a:t>The front lot line is the boundary of a lot whose narrowest portion abuts a public street or access…  except where a different front has been previously officially designated or recognized by the Town.</a:t>
            </a:r>
          </a:p>
          <a:p>
            <a:endParaRPr lang="en-US" dirty="0"/>
          </a:p>
          <a:p>
            <a:r>
              <a:rPr lang="en-US" dirty="0"/>
              <a:t>In this case, the narrower lot line, Laburnum Road has long been previously recognized as the front lot line for the property, and therefore, this designation continues with the new development… And with that foundation, we are recommending denial for the proposed project. </a:t>
            </a:r>
          </a:p>
        </p:txBody>
      </p:sp>
      <p:sp>
        <p:nvSpPr>
          <p:cNvPr id="4" name="Slide Number Placeholder 3"/>
          <p:cNvSpPr>
            <a:spLocks noGrp="1"/>
          </p:cNvSpPr>
          <p:nvPr>
            <p:ph type="sldNum" sz="quarter" idx="5"/>
          </p:nvPr>
        </p:nvSpPr>
        <p:spPr/>
        <p:txBody>
          <a:bodyPr/>
          <a:lstStyle/>
          <a:p>
            <a:fld id="{A0D42A49-D161-4E3B-A6D9-64A266720CB3}" type="slidenum">
              <a:rPr lang="en-US" smtClean="0"/>
              <a:t>32</a:t>
            </a:fld>
            <a:endParaRPr lang="en-US"/>
          </a:p>
        </p:txBody>
      </p:sp>
    </p:spTree>
    <p:extLst>
      <p:ext uri="{BB962C8B-B14F-4D97-AF65-F5344CB8AC3E}">
        <p14:creationId xmlns:p14="http://schemas.microsoft.com/office/powerpoint/2010/main" val="3164958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66416A-0D6D-66AB-3D66-443576C45683}"/>
              </a:ext>
            </a:extLst>
          </p:cNvPr>
          <p:cNvSpPr/>
          <p:nvPr userDrawn="1"/>
        </p:nvSpPr>
        <p:spPr>
          <a:xfrm>
            <a:off x="0" y="-1"/>
            <a:ext cx="12192000" cy="459085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6486F5-30FC-6722-9CC9-BDF558677735}"/>
              </a:ext>
            </a:extLst>
          </p:cNvPr>
          <p:cNvSpPr>
            <a:spLocks noGrp="1"/>
          </p:cNvSpPr>
          <p:nvPr>
            <p:ph type="ctrTitle"/>
          </p:nvPr>
        </p:nvSpPr>
        <p:spPr>
          <a:xfrm>
            <a:off x="1524000" y="1122363"/>
            <a:ext cx="9144000" cy="2387600"/>
          </a:xfrm>
        </p:spPr>
        <p:txBody>
          <a:bodyPr anchor="b"/>
          <a:lstStyle>
            <a:lvl1pPr algn="r">
              <a:defRPr sz="6000">
                <a:solidFill>
                  <a:schemeClr val="bg1"/>
                </a:solidFill>
                <a:latin typeface="Corbel" panose="020B0503020204020204" pitchFamily="34" charset="0"/>
              </a:defRPr>
            </a:lvl1pPr>
          </a:lstStyle>
          <a:p>
            <a:r>
              <a:rPr lang="en-US" dirty="0"/>
              <a:t>Click to edit</a:t>
            </a:r>
          </a:p>
        </p:txBody>
      </p:sp>
      <p:sp>
        <p:nvSpPr>
          <p:cNvPr id="3" name="Subtitle 2">
            <a:extLst>
              <a:ext uri="{FF2B5EF4-FFF2-40B4-BE49-F238E27FC236}">
                <a16:creationId xmlns:a16="http://schemas.microsoft.com/office/drawing/2014/main" id="{A7D70954-5065-05D7-1342-F4CE69A6A780}"/>
              </a:ext>
            </a:extLst>
          </p:cNvPr>
          <p:cNvSpPr>
            <a:spLocks noGrp="1"/>
          </p:cNvSpPr>
          <p:nvPr>
            <p:ph type="subTitle" idx="1"/>
          </p:nvPr>
        </p:nvSpPr>
        <p:spPr>
          <a:xfrm>
            <a:off x="1524000" y="3602038"/>
            <a:ext cx="9144000" cy="1655762"/>
          </a:xfrm>
        </p:spPr>
        <p:txBody>
          <a:bodyPr>
            <a:normAutofit/>
          </a:bodyPr>
          <a:lstStyle>
            <a:lvl1pPr marL="0" indent="0" algn="r">
              <a:buNone/>
              <a:defRPr sz="3200">
                <a:solidFill>
                  <a:srgbClr val="F8E802"/>
                </a:solidFill>
                <a:latin typeface="Corbel" panose="020B05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a:t>
            </a:r>
          </a:p>
        </p:txBody>
      </p:sp>
      <p:sp>
        <p:nvSpPr>
          <p:cNvPr id="4" name="Date Placeholder 3">
            <a:extLst>
              <a:ext uri="{FF2B5EF4-FFF2-40B4-BE49-F238E27FC236}">
                <a16:creationId xmlns:a16="http://schemas.microsoft.com/office/drawing/2014/main" id="{CCC7AFF7-2BF7-AFD1-75E4-F698CC4A7682}"/>
              </a:ext>
            </a:extLst>
          </p:cNvPr>
          <p:cNvSpPr>
            <a:spLocks noGrp="1"/>
          </p:cNvSpPr>
          <p:nvPr>
            <p:ph type="dt" sz="half" idx="10"/>
          </p:nvPr>
        </p:nvSpPr>
        <p:spPr/>
        <p:txBody>
          <a:bodyPr/>
          <a:lstStyle>
            <a:lvl1pPr>
              <a:defRPr sz="1800" b="1">
                <a:solidFill>
                  <a:srgbClr val="007C45"/>
                </a:solidFill>
                <a:latin typeface="Corbel" panose="020B0503020204020204" pitchFamily="34" charset="0"/>
              </a:defRPr>
            </a:lvl1pPr>
          </a:lstStyle>
          <a:p>
            <a:fld id="{47373FE7-70BC-4577-ADBA-887BEC0E38DF}" type="datetime1">
              <a:rPr lang="en-US" smtClean="0"/>
              <a:t>1/20/2026</a:t>
            </a:fld>
            <a:endParaRPr lang="en-US"/>
          </a:p>
        </p:txBody>
      </p:sp>
      <p:sp>
        <p:nvSpPr>
          <p:cNvPr id="5" name="Footer Placeholder 4">
            <a:extLst>
              <a:ext uri="{FF2B5EF4-FFF2-40B4-BE49-F238E27FC236}">
                <a16:creationId xmlns:a16="http://schemas.microsoft.com/office/drawing/2014/main" id="{2A730EC4-C4A1-9B78-CE06-3B6679CE03F2}"/>
              </a:ext>
            </a:extLst>
          </p:cNvPr>
          <p:cNvSpPr>
            <a:spLocks noGrp="1"/>
          </p:cNvSpPr>
          <p:nvPr>
            <p:ph type="ftr" sz="quarter" idx="11"/>
          </p:nvPr>
        </p:nvSpPr>
        <p:spPr/>
        <p:txBody>
          <a:bodyPr/>
          <a:lstStyle>
            <a:lvl1pPr>
              <a:defRPr sz="1800" b="1">
                <a:solidFill>
                  <a:srgbClr val="007C45"/>
                </a:solidFill>
                <a:latin typeface="Corbel" panose="020B0503020204020204" pitchFamily="34" charset="0"/>
              </a:defRPr>
            </a:lvl1pPr>
          </a:lstStyle>
          <a:p>
            <a:endParaRPr lang="en-US"/>
          </a:p>
        </p:txBody>
      </p:sp>
      <p:sp>
        <p:nvSpPr>
          <p:cNvPr id="6" name="Slide Number Placeholder 5">
            <a:extLst>
              <a:ext uri="{FF2B5EF4-FFF2-40B4-BE49-F238E27FC236}">
                <a16:creationId xmlns:a16="http://schemas.microsoft.com/office/drawing/2014/main" id="{767D754A-4981-86AC-7625-F198DC1819CD}"/>
              </a:ext>
            </a:extLst>
          </p:cNvPr>
          <p:cNvSpPr>
            <a:spLocks noGrp="1"/>
          </p:cNvSpPr>
          <p:nvPr>
            <p:ph type="sldNum" sz="quarter" idx="12"/>
          </p:nvPr>
        </p:nvSpPr>
        <p:spPr/>
        <p:txBody>
          <a:bodyPr/>
          <a:lstStyle>
            <a:lvl1pPr>
              <a:defRPr sz="1800" b="1">
                <a:solidFill>
                  <a:srgbClr val="007C45"/>
                </a:solidFill>
                <a:latin typeface="Corbel" panose="020B0503020204020204" pitchFamily="34" charset="0"/>
              </a:defRPr>
            </a:lvl1pPr>
          </a:lstStyle>
          <a:p>
            <a:fld id="{71B796C4-D855-4E56-BE4E-9B45D9CAC4C9}" type="slidenum">
              <a:rPr lang="en-US" smtClean="0"/>
              <a:pPr/>
              <a:t>‹#›</a:t>
            </a:fld>
            <a:endParaRPr lang="en-US"/>
          </a:p>
        </p:txBody>
      </p:sp>
      <p:grpSp>
        <p:nvGrpSpPr>
          <p:cNvPr id="10" name="Group 9">
            <a:extLst>
              <a:ext uri="{FF2B5EF4-FFF2-40B4-BE49-F238E27FC236}">
                <a16:creationId xmlns:a16="http://schemas.microsoft.com/office/drawing/2014/main" id="{92203608-7C78-86CB-AF22-37E531423798}"/>
              </a:ext>
            </a:extLst>
          </p:cNvPr>
          <p:cNvGrpSpPr/>
          <p:nvPr userDrawn="1"/>
        </p:nvGrpSpPr>
        <p:grpSpPr>
          <a:xfrm>
            <a:off x="337008" y="2924993"/>
            <a:ext cx="3472992" cy="3431357"/>
            <a:chOff x="4154078" y="1348033"/>
            <a:chExt cx="3472992" cy="3431357"/>
          </a:xfrm>
        </p:grpSpPr>
        <p:sp>
          <p:nvSpPr>
            <p:cNvPr id="9" name="Oval 8">
              <a:extLst>
                <a:ext uri="{FF2B5EF4-FFF2-40B4-BE49-F238E27FC236}">
                  <a16:creationId xmlns:a16="http://schemas.microsoft.com/office/drawing/2014/main" id="{E3D28FE8-86FF-EA99-C1C1-044197E68746}"/>
                </a:ext>
              </a:extLst>
            </p:cNvPr>
            <p:cNvSpPr/>
            <p:nvPr userDrawn="1"/>
          </p:nvSpPr>
          <p:spPr>
            <a:xfrm>
              <a:off x="4154078" y="1348033"/>
              <a:ext cx="3472992" cy="34313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
              <a:extLst>
                <a:ext uri="{FF2B5EF4-FFF2-40B4-BE49-F238E27FC236}">
                  <a16:creationId xmlns:a16="http://schemas.microsoft.com/office/drawing/2014/main" id="{5D3665D0-BF1F-9D2D-472E-74F26AC150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75517" y="1452398"/>
              <a:ext cx="3230114" cy="3230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18652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F9DB9-FA4A-94E2-E10E-A8A79CDB73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1E24D6-4FC0-5B0C-CF93-D9BD0939C5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5AA0B5-79D6-99A6-86C5-993F2E503017}"/>
              </a:ext>
            </a:extLst>
          </p:cNvPr>
          <p:cNvSpPr>
            <a:spLocks noGrp="1"/>
          </p:cNvSpPr>
          <p:nvPr>
            <p:ph type="dt" sz="half" idx="10"/>
          </p:nvPr>
        </p:nvSpPr>
        <p:spPr/>
        <p:txBody>
          <a:bodyPr/>
          <a:lstStyle>
            <a:lvl1pPr>
              <a:defRPr sz="1800" b="1">
                <a:solidFill>
                  <a:srgbClr val="007C45"/>
                </a:solidFill>
                <a:latin typeface="Corbel" panose="020B0503020204020204" pitchFamily="34" charset="0"/>
              </a:defRPr>
            </a:lvl1pPr>
          </a:lstStyle>
          <a:p>
            <a:fld id="{E7C75679-95FB-412A-AD4C-6F4FDE7445E5}" type="datetime1">
              <a:rPr lang="en-US" smtClean="0"/>
              <a:t>1/20/2026</a:t>
            </a:fld>
            <a:endParaRPr lang="en-US"/>
          </a:p>
        </p:txBody>
      </p:sp>
      <p:sp>
        <p:nvSpPr>
          <p:cNvPr id="5" name="Footer Placeholder 4">
            <a:extLst>
              <a:ext uri="{FF2B5EF4-FFF2-40B4-BE49-F238E27FC236}">
                <a16:creationId xmlns:a16="http://schemas.microsoft.com/office/drawing/2014/main" id="{611E9F4C-E8F7-5F12-CB6B-1E08F2FC6974}"/>
              </a:ext>
            </a:extLst>
          </p:cNvPr>
          <p:cNvSpPr>
            <a:spLocks noGrp="1"/>
          </p:cNvSpPr>
          <p:nvPr>
            <p:ph type="ftr" sz="quarter" idx="11"/>
          </p:nvPr>
        </p:nvSpPr>
        <p:spPr/>
        <p:txBody>
          <a:bodyPr/>
          <a:lstStyle>
            <a:lvl1pPr>
              <a:defRPr sz="1800" b="1">
                <a:solidFill>
                  <a:srgbClr val="007C45"/>
                </a:solidFill>
                <a:latin typeface="Corbel" panose="020B0503020204020204" pitchFamily="34" charset="0"/>
              </a:defRPr>
            </a:lvl1pPr>
          </a:lstStyle>
          <a:p>
            <a:endParaRPr lang="en-US"/>
          </a:p>
        </p:txBody>
      </p:sp>
      <p:sp>
        <p:nvSpPr>
          <p:cNvPr id="6" name="Slide Number Placeholder 5">
            <a:extLst>
              <a:ext uri="{FF2B5EF4-FFF2-40B4-BE49-F238E27FC236}">
                <a16:creationId xmlns:a16="http://schemas.microsoft.com/office/drawing/2014/main" id="{7F73DFDB-2C37-C21F-1CF1-77358D5267E2}"/>
              </a:ext>
            </a:extLst>
          </p:cNvPr>
          <p:cNvSpPr>
            <a:spLocks noGrp="1"/>
          </p:cNvSpPr>
          <p:nvPr>
            <p:ph type="sldNum" sz="quarter" idx="12"/>
          </p:nvPr>
        </p:nvSpPr>
        <p:spPr/>
        <p:txBody>
          <a:bodyPr/>
          <a:lstStyle>
            <a:lvl1pPr>
              <a:defRPr sz="1800" b="1">
                <a:solidFill>
                  <a:srgbClr val="007C45"/>
                </a:solidFill>
                <a:latin typeface="Corbel" panose="020B0503020204020204" pitchFamily="34" charset="0"/>
              </a:defRPr>
            </a:lvl1pPr>
          </a:lstStyle>
          <a:p>
            <a:fld id="{71B796C4-D855-4E56-BE4E-9B45D9CAC4C9}" type="slidenum">
              <a:rPr lang="en-US" smtClean="0"/>
              <a:pPr/>
              <a:t>‹#›</a:t>
            </a:fld>
            <a:endParaRPr lang="en-US"/>
          </a:p>
        </p:txBody>
      </p:sp>
    </p:spTree>
    <p:extLst>
      <p:ext uri="{BB962C8B-B14F-4D97-AF65-F5344CB8AC3E}">
        <p14:creationId xmlns:p14="http://schemas.microsoft.com/office/powerpoint/2010/main" val="8865523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345362-F449-CC84-49D7-A7DBFE74B4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42EEBE-3447-B369-A3FB-685120B2C0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EF55DE-2440-B0CA-3A61-69E7B82BA0C8}"/>
              </a:ext>
            </a:extLst>
          </p:cNvPr>
          <p:cNvSpPr>
            <a:spLocks noGrp="1"/>
          </p:cNvSpPr>
          <p:nvPr>
            <p:ph type="dt" sz="half" idx="10"/>
          </p:nvPr>
        </p:nvSpPr>
        <p:spPr/>
        <p:txBody>
          <a:bodyPr/>
          <a:lstStyle>
            <a:lvl1pPr>
              <a:defRPr sz="1800" b="1">
                <a:solidFill>
                  <a:srgbClr val="007C45"/>
                </a:solidFill>
                <a:latin typeface="Corbel" panose="020B0503020204020204" pitchFamily="34" charset="0"/>
              </a:defRPr>
            </a:lvl1pPr>
          </a:lstStyle>
          <a:p>
            <a:fld id="{2D609AEE-7368-4D0C-9FEB-81BB7E2FC693}" type="datetime1">
              <a:rPr lang="en-US" smtClean="0"/>
              <a:t>1/20/2026</a:t>
            </a:fld>
            <a:endParaRPr lang="en-US"/>
          </a:p>
        </p:txBody>
      </p:sp>
      <p:sp>
        <p:nvSpPr>
          <p:cNvPr id="5" name="Footer Placeholder 4">
            <a:extLst>
              <a:ext uri="{FF2B5EF4-FFF2-40B4-BE49-F238E27FC236}">
                <a16:creationId xmlns:a16="http://schemas.microsoft.com/office/drawing/2014/main" id="{BED2C114-818E-3225-3158-366F8DA8BF27}"/>
              </a:ext>
            </a:extLst>
          </p:cNvPr>
          <p:cNvSpPr>
            <a:spLocks noGrp="1"/>
          </p:cNvSpPr>
          <p:nvPr>
            <p:ph type="ftr" sz="quarter" idx="11"/>
          </p:nvPr>
        </p:nvSpPr>
        <p:spPr/>
        <p:txBody>
          <a:bodyPr/>
          <a:lstStyle>
            <a:lvl1pPr>
              <a:defRPr sz="1800" b="1">
                <a:solidFill>
                  <a:srgbClr val="007C45"/>
                </a:solidFill>
                <a:latin typeface="Corbel" panose="020B0503020204020204" pitchFamily="34" charset="0"/>
              </a:defRPr>
            </a:lvl1pPr>
          </a:lstStyle>
          <a:p>
            <a:endParaRPr lang="en-US"/>
          </a:p>
        </p:txBody>
      </p:sp>
      <p:sp>
        <p:nvSpPr>
          <p:cNvPr id="6" name="Slide Number Placeholder 5">
            <a:extLst>
              <a:ext uri="{FF2B5EF4-FFF2-40B4-BE49-F238E27FC236}">
                <a16:creationId xmlns:a16="http://schemas.microsoft.com/office/drawing/2014/main" id="{2B21BC49-984F-1148-27F7-0F852BD13CAF}"/>
              </a:ext>
            </a:extLst>
          </p:cNvPr>
          <p:cNvSpPr>
            <a:spLocks noGrp="1"/>
          </p:cNvSpPr>
          <p:nvPr>
            <p:ph type="sldNum" sz="quarter" idx="12"/>
          </p:nvPr>
        </p:nvSpPr>
        <p:spPr/>
        <p:txBody>
          <a:bodyPr/>
          <a:lstStyle>
            <a:lvl1pPr>
              <a:defRPr sz="1800" b="1">
                <a:solidFill>
                  <a:srgbClr val="007C45"/>
                </a:solidFill>
                <a:latin typeface="Corbel" panose="020B0503020204020204" pitchFamily="34" charset="0"/>
              </a:defRPr>
            </a:lvl1pPr>
          </a:lstStyle>
          <a:p>
            <a:fld id="{71B796C4-D855-4E56-BE4E-9B45D9CAC4C9}" type="slidenum">
              <a:rPr lang="en-US" smtClean="0"/>
              <a:pPr/>
              <a:t>‹#›</a:t>
            </a:fld>
            <a:endParaRPr lang="en-US"/>
          </a:p>
        </p:txBody>
      </p:sp>
    </p:spTree>
    <p:extLst>
      <p:ext uri="{BB962C8B-B14F-4D97-AF65-F5344CB8AC3E}">
        <p14:creationId xmlns:p14="http://schemas.microsoft.com/office/powerpoint/2010/main" val="6308274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05F37-A8A9-D4E5-34BD-1B0708A05F99}"/>
              </a:ext>
            </a:extLst>
          </p:cNvPr>
          <p:cNvSpPr>
            <a:spLocks noGrp="1"/>
          </p:cNvSpPr>
          <p:nvPr>
            <p:ph type="title"/>
          </p:nvPr>
        </p:nvSpPr>
        <p:spPr/>
        <p:txBody>
          <a:bodyPr/>
          <a:lstStyle>
            <a:lvl1pPr>
              <a:defRPr>
                <a:latin typeface="Corbel" panose="020B0503020204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2F19544-42DE-9B8C-89C5-58CE361F0E2E}"/>
              </a:ext>
            </a:extLst>
          </p:cNvPr>
          <p:cNvSpPr>
            <a:spLocks noGrp="1"/>
          </p:cNvSpPr>
          <p:nvPr>
            <p:ph idx="1"/>
          </p:nvPr>
        </p:nvSpPr>
        <p:spPr/>
        <p:txBody>
          <a:bodyPr/>
          <a:lstStyle>
            <a:lvl1pPr>
              <a:defRPr>
                <a:latin typeface="Corbel" panose="020B0503020204020204" pitchFamily="34" charset="0"/>
              </a:defRPr>
            </a:lvl1pPr>
            <a:lvl2pPr>
              <a:defRPr>
                <a:latin typeface="Corbel" panose="020B0503020204020204" pitchFamily="34" charset="0"/>
              </a:defRPr>
            </a:lvl2pPr>
            <a:lvl3pPr>
              <a:defRPr>
                <a:latin typeface="Corbel" panose="020B0503020204020204" pitchFamily="34" charset="0"/>
              </a:defRPr>
            </a:lvl3pPr>
            <a:lvl4pPr>
              <a:defRPr>
                <a:latin typeface="Corbel" panose="020B0503020204020204" pitchFamily="34" charset="0"/>
              </a:defRPr>
            </a:lvl4pPr>
            <a:lvl5pPr>
              <a:defRPr>
                <a:latin typeface="Corbel"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E6F71-DB6D-B915-9BCF-8CACFDBDFA3F}"/>
              </a:ext>
            </a:extLst>
          </p:cNvPr>
          <p:cNvSpPr>
            <a:spLocks noGrp="1"/>
          </p:cNvSpPr>
          <p:nvPr>
            <p:ph type="dt" sz="half" idx="10"/>
          </p:nvPr>
        </p:nvSpPr>
        <p:spPr/>
        <p:txBody>
          <a:bodyPr/>
          <a:lstStyle>
            <a:lvl1pPr>
              <a:defRPr sz="1800" b="1">
                <a:solidFill>
                  <a:srgbClr val="007C45"/>
                </a:solidFill>
                <a:latin typeface="Corbel" panose="020B0503020204020204" pitchFamily="34" charset="0"/>
              </a:defRPr>
            </a:lvl1pPr>
          </a:lstStyle>
          <a:p>
            <a:fld id="{B3626F25-9E06-4566-9DBF-CB4FB0EFB880}" type="datetime1">
              <a:rPr lang="en-US" smtClean="0"/>
              <a:t>1/20/2026</a:t>
            </a:fld>
            <a:endParaRPr lang="en-US"/>
          </a:p>
        </p:txBody>
      </p:sp>
      <p:sp>
        <p:nvSpPr>
          <p:cNvPr id="5" name="Footer Placeholder 4">
            <a:extLst>
              <a:ext uri="{FF2B5EF4-FFF2-40B4-BE49-F238E27FC236}">
                <a16:creationId xmlns:a16="http://schemas.microsoft.com/office/drawing/2014/main" id="{89652D0B-9839-1D0B-89F6-E3C547625BAD}"/>
              </a:ext>
            </a:extLst>
          </p:cNvPr>
          <p:cNvSpPr>
            <a:spLocks noGrp="1"/>
          </p:cNvSpPr>
          <p:nvPr>
            <p:ph type="ftr" sz="quarter" idx="11"/>
          </p:nvPr>
        </p:nvSpPr>
        <p:spPr/>
        <p:txBody>
          <a:bodyPr/>
          <a:lstStyle>
            <a:lvl1pPr>
              <a:defRPr sz="1800" b="1">
                <a:solidFill>
                  <a:srgbClr val="007C45"/>
                </a:solidFill>
                <a:latin typeface="Corbel" panose="020B0503020204020204" pitchFamily="34" charset="0"/>
              </a:defRPr>
            </a:lvl1pPr>
          </a:lstStyle>
          <a:p>
            <a:endParaRPr lang="en-US"/>
          </a:p>
        </p:txBody>
      </p:sp>
      <p:sp>
        <p:nvSpPr>
          <p:cNvPr id="6" name="Slide Number Placeholder 5">
            <a:extLst>
              <a:ext uri="{FF2B5EF4-FFF2-40B4-BE49-F238E27FC236}">
                <a16:creationId xmlns:a16="http://schemas.microsoft.com/office/drawing/2014/main" id="{6CD7DD44-B7F0-550E-F741-C0E44B53A76A}"/>
              </a:ext>
            </a:extLst>
          </p:cNvPr>
          <p:cNvSpPr>
            <a:spLocks noGrp="1"/>
          </p:cNvSpPr>
          <p:nvPr>
            <p:ph type="sldNum" sz="quarter" idx="12"/>
          </p:nvPr>
        </p:nvSpPr>
        <p:spPr/>
        <p:txBody>
          <a:bodyPr/>
          <a:lstStyle>
            <a:lvl1pPr>
              <a:defRPr sz="1800" b="1">
                <a:solidFill>
                  <a:srgbClr val="007C45"/>
                </a:solidFill>
                <a:latin typeface="Corbel" panose="020B0503020204020204" pitchFamily="34" charset="0"/>
              </a:defRPr>
            </a:lvl1pPr>
          </a:lstStyle>
          <a:p>
            <a:fld id="{71B796C4-D855-4E56-BE4E-9B45D9CAC4C9}" type="slidenum">
              <a:rPr lang="en-US" smtClean="0"/>
              <a:pPr/>
              <a:t>‹#›</a:t>
            </a:fld>
            <a:endParaRPr lang="en-US"/>
          </a:p>
        </p:txBody>
      </p:sp>
    </p:spTree>
    <p:extLst>
      <p:ext uri="{BB962C8B-B14F-4D97-AF65-F5344CB8AC3E}">
        <p14:creationId xmlns:p14="http://schemas.microsoft.com/office/powerpoint/2010/main" val="30312667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34C96-F833-EEB6-CF4A-24862D8BFB20}"/>
              </a:ext>
            </a:extLst>
          </p:cNvPr>
          <p:cNvSpPr>
            <a:spLocks noGrp="1"/>
          </p:cNvSpPr>
          <p:nvPr>
            <p:ph type="title"/>
          </p:nvPr>
        </p:nvSpPr>
        <p:spPr>
          <a:xfrm>
            <a:off x="831850" y="1709738"/>
            <a:ext cx="10515600" cy="2852737"/>
          </a:xfrm>
        </p:spPr>
        <p:txBody>
          <a:bodyPr anchor="b"/>
          <a:lstStyle>
            <a:lvl1pPr>
              <a:defRPr sz="6000">
                <a:latin typeface="Corbel" panose="020B0503020204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12EED605-46B3-56C8-BED4-714FE4939F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Corbel"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9281D4-6267-E9A7-FA0D-4C5958B73748}"/>
              </a:ext>
            </a:extLst>
          </p:cNvPr>
          <p:cNvSpPr>
            <a:spLocks noGrp="1"/>
          </p:cNvSpPr>
          <p:nvPr>
            <p:ph type="dt" sz="half" idx="10"/>
          </p:nvPr>
        </p:nvSpPr>
        <p:spPr/>
        <p:txBody>
          <a:bodyPr/>
          <a:lstStyle>
            <a:lvl1pPr>
              <a:defRPr sz="1800" b="1">
                <a:solidFill>
                  <a:srgbClr val="007C45"/>
                </a:solidFill>
                <a:latin typeface="Corbel" panose="020B0503020204020204" pitchFamily="34" charset="0"/>
              </a:defRPr>
            </a:lvl1pPr>
          </a:lstStyle>
          <a:p>
            <a:fld id="{700BDEBB-2C67-4EC9-AA94-04986A5D2495}" type="datetime1">
              <a:rPr lang="en-US" smtClean="0"/>
              <a:t>1/20/2026</a:t>
            </a:fld>
            <a:endParaRPr lang="en-US"/>
          </a:p>
        </p:txBody>
      </p:sp>
      <p:sp>
        <p:nvSpPr>
          <p:cNvPr id="5" name="Footer Placeholder 4">
            <a:extLst>
              <a:ext uri="{FF2B5EF4-FFF2-40B4-BE49-F238E27FC236}">
                <a16:creationId xmlns:a16="http://schemas.microsoft.com/office/drawing/2014/main" id="{7F2EE84D-7591-9D04-234B-107B7B366351}"/>
              </a:ext>
            </a:extLst>
          </p:cNvPr>
          <p:cNvSpPr>
            <a:spLocks noGrp="1"/>
          </p:cNvSpPr>
          <p:nvPr>
            <p:ph type="ftr" sz="quarter" idx="11"/>
          </p:nvPr>
        </p:nvSpPr>
        <p:spPr/>
        <p:txBody>
          <a:bodyPr/>
          <a:lstStyle>
            <a:lvl1pPr>
              <a:defRPr sz="1800" b="1">
                <a:solidFill>
                  <a:srgbClr val="007C45"/>
                </a:solidFill>
                <a:latin typeface="Corbel" panose="020B0503020204020204" pitchFamily="34" charset="0"/>
              </a:defRPr>
            </a:lvl1pPr>
          </a:lstStyle>
          <a:p>
            <a:endParaRPr lang="en-US"/>
          </a:p>
        </p:txBody>
      </p:sp>
      <p:sp>
        <p:nvSpPr>
          <p:cNvPr id="6" name="Slide Number Placeholder 5">
            <a:extLst>
              <a:ext uri="{FF2B5EF4-FFF2-40B4-BE49-F238E27FC236}">
                <a16:creationId xmlns:a16="http://schemas.microsoft.com/office/drawing/2014/main" id="{15944686-5232-28CF-7325-C7012124E551}"/>
              </a:ext>
            </a:extLst>
          </p:cNvPr>
          <p:cNvSpPr>
            <a:spLocks noGrp="1"/>
          </p:cNvSpPr>
          <p:nvPr>
            <p:ph type="sldNum" sz="quarter" idx="12"/>
          </p:nvPr>
        </p:nvSpPr>
        <p:spPr/>
        <p:txBody>
          <a:bodyPr/>
          <a:lstStyle>
            <a:lvl1pPr>
              <a:defRPr sz="1800" b="1">
                <a:solidFill>
                  <a:srgbClr val="007C45"/>
                </a:solidFill>
                <a:latin typeface="Corbel" panose="020B0503020204020204" pitchFamily="34" charset="0"/>
              </a:defRPr>
            </a:lvl1pPr>
          </a:lstStyle>
          <a:p>
            <a:fld id="{71B796C4-D855-4E56-BE4E-9B45D9CAC4C9}" type="slidenum">
              <a:rPr lang="en-US" smtClean="0"/>
              <a:pPr/>
              <a:t>‹#›</a:t>
            </a:fld>
            <a:endParaRPr lang="en-US"/>
          </a:p>
        </p:txBody>
      </p:sp>
    </p:spTree>
    <p:extLst>
      <p:ext uri="{BB962C8B-B14F-4D97-AF65-F5344CB8AC3E}">
        <p14:creationId xmlns:p14="http://schemas.microsoft.com/office/powerpoint/2010/main" val="28209575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A9975-C945-C93D-60FD-DFF01844656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312C49A-370E-333B-6BC1-24E21368DA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61FC95-E71D-B850-3D33-DCEA933110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76CBC5-A64D-987C-54A4-13EDA83F9495}"/>
              </a:ext>
            </a:extLst>
          </p:cNvPr>
          <p:cNvSpPr>
            <a:spLocks noGrp="1"/>
          </p:cNvSpPr>
          <p:nvPr>
            <p:ph type="dt" sz="half" idx="10"/>
          </p:nvPr>
        </p:nvSpPr>
        <p:spPr/>
        <p:txBody>
          <a:bodyPr/>
          <a:lstStyle>
            <a:lvl1pPr>
              <a:defRPr sz="1800" b="1">
                <a:solidFill>
                  <a:srgbClr val="007C45"/>
                </a:solidFill>
                <a:latin typeface="Corbel" panose="020B0503020204020204" pitchFamily="34" charset="0"/>
              </a:defRPr>
            </a:lvl1pPr>
          </a:lstStyle>
          <a:p>
            <a:fld id="{DDBD51A1-2293-4C35-980A-EB2A5CF00DA8}" type="datetime1">
              <a:rPr lang="en-US" smtClean="0"/>
              <a:t>1/20/2026</a:t>
            </a:fld>
            <a:endParaRPr lang="en-US"/>
          </a:p>
        </p:txBody>
      </p:sp>
      <p:sp>
        <p:nvSpPr>
          <p:cNvPr id="6" name="Footer Placeholder 5">
            <a:extLst>
              <a:ext uri="{FF2B5EF4-FFF2-40B4-BE49-F238E27FC236}">
                <a16:creationId xmlns:a16="http://schemas.microsoft.com/office/drawing/2014/main" id="{D4F56C3C-A459-0866-9005-FB1BCBC7F610}"/>
              </a:ext>
            </a:extLst>
          </p:cNvPr>
          <p:cNvSpPr>
            <a:spLocks noGrp="1"/>
          </p:cNvSpPr>
          <p:nvPr>
            <p:ph type="ftr" sz="quarter" idx="11"/>
          </p:nvPr>
        </p:nvSpPr>
        <p:spPr/>
        <p:txBody>
          <a:bodyPr/>
          <a:lstStyle>
            <a:lvl1pPr>
              <a:defRPr sz="1800" b="1">
                <a:solidFill>
                  <a:srgbClr val="007C45"/>
                </a:solidFill>
                <a:latin typeface="Corbel" panose="020B0503020204020204" pitchFamily="34" charset="0"/>
              </a:defRPr>
            </a:lvl1pPr>
          </a:lstStyle>
          <a:p>
            <a:endParaRPr lang="en-US"/>
          </a:p>
        </p:txBody>
      </p:sp>
      <p:sp>
        <p:nvSpPr>
          <p:cNvPr id="7" name="Slide Number Placeholder 6">
            <a:extLst>
              <a:ext uri="{FF2B5EF4-FFF2-40B4-BE49-F238E27FC236}">
                <a16:creationId xmlns:a16="http://schemas.microsoft.com/office/drawing/2014/main" id="{66C77CAC-09A1-7038-8C9E-58A5AB7BEA71}"/>
              </a:ext>
            </a:extLst>
          </p:cNvPr>
          <p:cNvSpPr>
            <a:spLocks noGrp="1"/>
          </p:cNvSpPr>
          <p:nvPr>
            <p:ph type="sldNum" sz="quarter" idx="12"/>
          </p:nvPr>
        </p:nvSpPr>
        <p:spPr/>
        <p:txBody>
          <a:bodyPr/>
          <a:lstStyle>
            <a:lvl1pPr>
              <a:defRPr sz="1800" b="1">
                <a:solidFill>
                  <a:srgbClr val="007C45"/>
                </a:solidFill>
                <a:latin typeface="Corbel" panose="020B0503020204020204" pitchFamily="34" charset="0"/>
              </a:defRPr>
            </a:lvl1pPr>
          </a:lstStyle>
          <a:p>
            <a:fld id="{71B796C4-D855-4E56-BE4E-9B45D9CAC4C9}" type="slidenum">
              <a:rPr lang="en-US" smtClean="0"/>
              <a:pPr/>
              <a:t>‹#›</a:t>
            </a:fld>
            <a:endParaRPr lang="en-US"/>
          </a:p>
        </p:txBody>
      </p:sp>
    </p:spTree>
    <p:extLst>
      <p:ext uri="{BB962C8B-B14F-4D97-AF65-F5344CB8AC3E}">
        <p14:creationId xmlns:p14="http://schemas.microsoft.com/office/powerpoint/2010/main" val="11922620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631FB-02F9-81E4-BA14-AB2B6595CE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7ACAC3-0D66-08D6-9112-DC304DA25A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6DD6DD-E563-1F43-892A-697B2ABA9A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34834B-F3EB-FA4C-2766-87561CB9D4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14D8B7-1F48-C43D-9335-6EB4D2A9FC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907752-2C9F-4F0B-577D-EBBB27AC2741}"/>
              </a:ext>
            </a:extLst>
          </p:cNvPr>
          <p:cNvSpPr>
            <a:spLocks noGrp="1"/>
          </p:cNvSpPr>
          <p:nvPr>
            <p:ph type="dt" sz="half" idx="10"/>
          </p:nvPr>
        </p:nvSpPr>
        <p:spPr/>
        <p:txBody>
          <a:bodyPr/>
          <a:lstStyle>
            <a:lvl1pPr>
              <a:defRPr sz="1800" b="1">
                <a:solidFill>
                  <a:srgbClr val="007C45"/>
                </a:solidFill>
                <a:latin typeface="Corbel" panose="020B0503020204020204" pitchFamily="34" charset="0"/>
              </a:defRPr>
            </a:lvl1pPr>
          </a:lstStyle>
          <a:p>
            <a:fld id="{90596190-97A4-405B-83D5-E30805D163AA}" type="datetime1">
              <a:rPr lang="en-US" smtClean="0"/>
              <a:t>1/20/2026</a:t>
            </a:fld>
            <a:endParaRPr lang="en-US"/>
          </a:p>
        </p:txBody>
      </p:sp>
      <p:sp>
        <p:nvSpPr>
          <p:cNvPr id="8" name="Footer Placeholder 7">
            <a:extLst>
              <a:ext uri="{FF2B5EF4-FFF2-40B4-BE49-F238E27FC236}">
                <a16:creationId xmlns:a16="http://schemas.microsoft.com/office/drawing/2014/main" id="{9C62BE1F-CB5B-D456-BCCE-5C9AB60DABE3}"/>
              </a:ext>
            </a:extLst>
          </p:cNvPr>
          <p:cNvSpPr>
            <a:spLocks noGrp="1"/>
          </p:cNvSpPr>
          <p:nvPr>
            <p:ph type="ftr" sz="quarter" idx="11"/>
          </p:nvPr>
        </p:nvSpPr>
        <p:spPr/>
        <p:txBody>
          <a:bodyPr/>
          <a:lstStyle>
            <a:lvl1pPr>
              <a:defRPr sz="1800" b="1">
                <a:solidFill>
                  <a:srgbClr val="007C45"/>
                </a:solidFill>
                <a:latin typeface="Corbel" panose="020B0503020204020204" pitchFamily="34" charset="0"/>
              </a:defRPr>
            </a:lvl1pPr>
          </a:lstStyle>
          <a:p>
            <a:endParaRPr lang="en-US"/>
          </a:p>
        </p:txBody>
      </p:sp>
      <p:sp>
        <p:nvSpPr>
          <p:cNvPr id="9" name="Slide Number Placeholder 8">
            <a:extLst>
              <a:ext uri="{FF2B5EF4-FFF2-40B4-BE49-F238E27FC236}">
                <a16:creationId xmlns:a16="http://schemas.microsoft.com/office/drawing/2014/main" id="{676E8306-B6B6-969F-9E26-DA3B6CB6F741}"/>
              </a:ext>
            </a:extLst>
          </p:cNvPr>
          <p:cNvSpPr>
            <a:spLocks noGrp="1"/>
          </p:cNvSpPr>
          <p:nvPr>
            <p:ph type="sldNum" sz="quarter" idx="12"/>
          </p:nvPr>
        </p:nvSpPr>
        <p:spPr/>
        <p:txBody>
          <a:bodyPr/>
          <a:lstStyle>
            <a:lvl1pPr>
              <a:defRPr sz="1800" b="1">
                <a:solidFill>
                  <a:srgbClr val="007C45"/>
                </a:solidFill>
                <a:latin typeface="Corbel" panose="020B0503020204020204" pitchFamily="34" charset="0"/>
              </a:defRPr>
            </a:lvl1pPr>
          </a:lstStyle>
          <a:p>
            <a:fld id="{71B796C4-D855-4E56-BE4E-9B45D9CAC4C9}" type="slidenum">
              <a:rPr lang="en-US" smtClean="0"/>
              <a:pPr/>
              <a:t>‹#›</a:t>
            </a:fld>
            <a:endParaRPr lang="en-US"/>
          </a:p>
        </p:txBody>
      </p:sp>
    </p:spTree>
    <p:extLst>
      <p:ext uri="{BB962C8B-B14F-4D97-AF65-F5344CB8AC3E}">
        <p14:creationId xmlns:p14="http://schemas.microsoft.com/office/powerpoint/2010/main" val="15053909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5815D-3FFD-E4E8-DD35-A651F00D2DE4}"/>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2806F0C-3257-EBF5-6C16-832E68EF1FF3}"/>
              </a:ext>
            </a:extLst>
          </p:cNvPr>
          <p:cNvSpPr>
            <a:spLocks noGrp="1"/>
          </p:cNvSpPr>
          <p:nvPr>
            <p:ph type="dt" sz="half" idx="10"/>
          </p:nvPr>
        </p:nvSpPr>
        <p:spPr/>
        <p:txBody>
          <a:bodyPr/>
          <a:lstStyle>
            <a:lvl1pPr>
              <a:defRPr sz="1800" b="1">
                <a:solidFill>
                  <a:srgbClr val="007C45"/>
                </a:solidFill>
                <a:latin typeface="Corbel" panose="020B0503020204020204" pitchFamily="34" charset="0"/>
              </a:defRPr>
            </a:lvl1pPr>
          </a:lstStyle>
          <a:p>
            <a:fld id="{1CABAE5E-3618-4843-B377-87FE5F8A6275}" type="datetime1">
              <a:rPr lang="en-US" smtClean="0"/>
              <a:t>1/20/2026</a:t>
            </a:fld>
            <a:endParaRPr lang="en-US"/>
          </a:p>
        </p:txBody>
      </p:sp>
      <p:sp>
        <p:nvSpPr>
          <p:cNvPr id="4" name="Footer Placeholder 3">
            <a:extLst>
              <a:ext uri="{FF2B5EF4-FFF2-40B4-BE49-F238E27FC236}">
                <a16:creationId xmlns:a16="http://schemas.microsoft.com/office/drawing/2014/main" id="{53954109-08FE-E66C-66AA-CB38E030561B}"/>
              </a:ext>
            </a:extLst>
          </p:cNvPr>
          <p:cNvSpPr>
            <a:spLocks noGrp="1"/>
          </p:cNvSpPr>
          <p:nvPr>
            <p:ph type="ftr" sz="quarter" idx="11"/>
          </p:nvPr>
        </p:nvSpPr>
        <p:spPr/>
        <p:txBody>
          <a:bodyPr/>
          <a:lstStyle>
            <a:lvl1pPr>
              <a:defRPr sz="1800" b="1">
                <a:solidFill>
                  <a:srgbClr val="007C45"/>
                </a:solidFill>
                <a:latin typeface="Corbel" panose="020B0503020204020204" pitchFamily="34" charset="0"/>
              </a:defRPr>
            </a:lvl1pPr>
          </a:lstStyle>
          <a:p>
            <a:endParaRPr lang="en-US"/>
          </a:p>
        </p:txBody>
      </p:sp>
      <p:sp>
        <p:nvSpPr>
          <p:cNvPr id="5" name="Slide Number Placeholder 4">
            <a:extLst>
              <a:ext uri="{FF2B5EF4-FFF2-40B4-BE49-F238E27FC236}">
                <a16:creationId xmlns:a16="http://schemas.microsoft.com/office/drawing/2014/main" id="{667177CB-7E5D-FBDA-2413-1AB1111959FA}"/>
              </a:ext>
            </a:extLst>
          </p:cNvPr>
          <p:cNvSpPr>
            <a:spLocks noGrp="1"/>
          </p:cNvSpPr>
          <p:nvPr>
            <p:ph type="sldNum" sz="quarter" idx="12"/>
          </p:nvPr>
        </p:nvSpPr>
        <p:spPr/>
        <p:txBody>
          <a:bodyPr/>
          <a:lstStyle>
            <a:lvl1pPr>
              <a:defRPr sz="1800" b="1">
                <a:solidFill>
                  <a:srgbClr val="007C45"/>
                </a:solidFill>
                <a:latin typeface="Corbel" panose="020B0503020204020204" pitchFamily="34" charset="0"/>
              </a:defRPr>
            </a:lvl1pPr>
          </a:lstStyle>
          <a:p>
            <a:fld id="{71B796C4-D855-4E56-BE4E-9B45D9CAC4C9}" type="slidenum">
              <a:rPr lang="en-US" smtClean="0"/>
              <a:pPr/>
              <a:t>‹#›</a:t>
            </a:fld>
            <a:endParaRPr lang="en-US"/>
          </a:p>
        </p:txBody>
      </p:sp>
    </p:spTree>
    <p:extLst>
      <p:ext uri="{BB962C8B-B14F-4D97-AF65-F5344CB8AC3E}">
        <p14:creationId xmlns:p14="http://schemas.microsoft.com/office/powerpoint/2010/main" val="34026707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D5C1DE-027B-A5A1-F07E-2439E948A302}"/>
              </a:ext>
            </a:extLst>
          </p:cNvPr>
          <p:cNvSpPr>
            <a:spLocks noGrp="1"/>
          </p:cNvSpPr>
          <p:nvPr>
            <p:ph type="dt" sz="half" idx="10"/>
          </p:nvPr>
        </p:nvSpPr>
        <p:spPr/>
        <p:txBody>
          <a:bodyPr/>
          <a:lstStyle>
            <a:lvl1pPr>
              <a:defRPr sz="1800" b="1">
                <a:solidFill>
                  <a:srgbClr val="007C45"/>
                </a:solidFill>
                <a:latin typeface="Corbel" panose="020B0503020204020204" pitchFamily="34" charset="0"/>
              </a:defRPr>
            </a:lvl1pPr>
          </a:lstStyle>
          <a:p>
            <a:fld id="{093ABCAB-66C9-41EC-B93F-2798FE8D6621}" type="datetime1">
              <a:rPr lang="en-US" smtClean="0"/>
              <a:t>1/20/2026</a:t>
            </a:fld>
            <a:endParaRPr lang="en-US"/>
          </a:p>
        </p:txBody>
      </p:sp>
      <p:sp>
        <p:nvSpPr>
          <p:cNvPr id="3" name="Footer Placeholder 2">
            <a:extLst>
              <a:ext uri="{FF2B5EF4-FFF2-40B4-BE49-F238E27FC236}">
                <a16:creationId xmlns:a16="http://schemas.microsoft.com/office/drawing/2014/main" id="{A442DF6A-86CB-03D4-9BE3-62E26B615ABF}"/>
              </a:ext>
            </a:extLst>
          </p:cNvPr>
          <p:cNvSpPr>
            <a:spLocks noGrp="1"/>
          </p:cNvSpPr>
          <p:nvPr>
            <p:ph type="ftr" sz="quarter" idx="11"/>
          </p:nvPr>
        </p:nvSpPr>
        <p:spPr/>
        <p:txBody>
          <a:bodyPr/>
          <a:lstStyle>
            <a:lvl1pPr>
              <a:defRPr sz="1800" b="1">
                <a:solidFill>
                  <a:srgbClr val="007C45"/>
                </a:solidFill>
                <a:latin typeface="Corbel" panose="020B0503020204020204" pitchFamily="34" charset="0"/>
              </a:defRPr>
            </a:lvl1pPr>
          </a:lstStyle>
          <a:p>
            <a:endParaRPr lang="en-US"/>
          </a:p>
        </p:txBody>
      </p:sp>
      <p:sp>
        <p:nvSpPr>
          <p:cNvPr id="4" name="Slide Number Placeholder 3">
            <a:extLst>
              <a:ext uri="{FF2B5EF4-FFF2-40B4-BE49-F238E27FC236}">
                <a16:creationId xmlns:a16="http://schemas.microsoft.com/office/drawing/2014/main" id="{6C30829B-4289-8939-169C-5E9812A5B528}"/>
              </a:ext>
            </a:extLst>
          </p:cNvPr>
          <p:cNvSpPr>
            <a:spLocks noGrp="1"/>
          </p:cNvSpPr>
          <p:nvPr>
            <p:ph type="sldNum" sz="quarter" idx="12"/>
          </p:nvPr>
        </p:nvSpPr>
        <p:spPr/>
        <p:txBody>
          <a:bodyPr/>
          <a:lstStyle>
            <a:lvl1pPr>
              <a:defRPr sz="1800" b="1">
                <a:solidFill>
                  <a:srgbClr val="007C45"/>
                </a:solidFill>
                <a:latin typeface="Corbel" panose="020B0503020204020204" pitchFamily="34" charset="0"/>
              </a:defRPr>
            </a:lvl1pPr>
          </a:lstStyle>
          <a:p>
            <a:fld id="{71B796C4-D855-4E56-BE4E-9B45D9CAC4C9}" type="slidenum">
              <a:rPr lang="en-US" smtClean="0"/>
              <a:pPr/>
              <a:t>‹#›</a:t>
            </a:fld>
            <a:endParaRPr lang="en-US"/>
          </a:p>
        </p:txBody>
      </p:sp>
    </p:spTree>
    <p:extLst>
      <p:ext uri="{BB962C8B-B14F-4D97-AF65-F5344CB8AC3E}">
        <p14:creationId xmlns:p14="http://schemas.microsoft.com/office/powerpoint/2010/main" val="37110735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C6646-C2DB-D8E3-4CA7-0402ED90F5FC}"/>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ADC133A6-9EB8-7D1B-DD2B-7EC594BBED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74483C-D015-DEA1-A036-EA6275F122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5AB6E6-FB22-0A1C-0A14-01AC56248619}"/>
              </a:ext>
            </a:extLst>
          </p:cNvPr>
          <p:cNvSpPr>
            <a:spLocks noGrp="1"/>
          </p:cNvSpPr>
          <p:nvPr>
            <p:ph type="dt" sz="half" idx="10"/>
          </p:nvPr>
        </p:nvSpPr>
        <p:spPr/>
        <p:txBody>
          <a:bodyPr/>
          <a:lstStyle>
            <a:lvl1pPr>
              <a:defRPr sz="1800" b="1">
                <a:solidFill>
                  <a:srgbClr val="007C45"/>
                </a:solidFill>
                <a:latin typeface="Corbel" panose="020B0503020204020204" pitchFamily="34" charset="0"/>
              </a:defRPr>
            </a:lvl1pPr>
          </a:lstStyle>
          <a:p>
            <a:fld id="{28C3A365-B98A-4C46-BDEE-F5A7C5831A65}" type="datetime1">
              <a:rPr lang="en-US" smtClean="0"/>
              <a:t>1/20/2026</a:t>
            </a:fld>
            <a:endParaRPr lang="en-US"/>
          </a:p>
        </p:txBody>
      </p:sp>
      <p:sp>
        <p:nvSpPr>
          <p:cNvPr id="6" name="Footer Placeholder 5">
            <a:extLst>
              <a:ext uri="{FF2B5EF4-FFF2-40B4-BE49-F238E27FC236}">
                <a16:creationId xmlns:a16="http://schemas.microsoft.com/office/drawing/2014/main" id="{516B1ED9-DD5F-46C1-96B1-2D076BF46982}"/>
              </a:ext>
            </a:extLst>
          </p:cNvPr>
          <p:cNvSpPr>
            <a:spLocks noGrp="1"/>
          </p:cNvSpPr>
          <p:nvPr>
            <p:ph type="ftr" sz="quarter" idx="11"/>
          </p:nvPr>
        </p:nvSpPr>
        <p:spPr/>
        <p:txBody>
          <a:bodyPr/>
          <a:lstStyle>
            <a:lvl1pPr>
              <a:defRPr sz="1800" b="1">
                <a:solidFill>
                  <a:srgbClr val="007C45"/>
                </a:solidFill>
                <a:latin typeface="Corbel" panose="020B0503020204020204" pitchFamily="34" charset="0"/>
              </a:defRPr>
            </a:lvl1pPr>
          </a:lstStyle>
          <a:p>
            <a:endParaRPr lang="en-US"/>
          </a:p>
        </p:txBody>
      </p:sp>
      <p:sp>
        <p:nvSpPr>
          <p:cNvPr id="7" name="Slide Number Placeholder 6">
            <a:extLst>
              <a:ext uri="{FF2B5EF4-FFF2-40B4-BE49-F238E27FC236}">
                <a16:creationId xmlns:a16="http://schemas.microsoft.com/office/drawing/2014/main" id="{9888E4F0-2332-C129-997E-2F31F2D6ADF5}"/>
              </a:ext>
            </a:extLst>
          </p:cNvPr>
          <p:cNvSpPr>
            <a:spLocks noGrp="1"/>
          </p:cNvSpPr>
          <p:nvPr>
            <p:ph type="sldNum" sz="quarter" idx="12"/>
          </p:nvPr>
        </p:nvSpPr>
        <p:spPr/>
        <p:txBody>
          <a:bodyPr/>
          <a:lstStyle>
            <a:lvl1pPr>
              <a:defRPr sz="1800" b="1">
                <a:solidFill>
                  <a:srgbClr val="007C45"/>
                </a:solidFill>
                <a:latin typeface="Corbel" panose="020B0503020204020204" pitchFamily="34" charset="0"/>
              </a:defRPr>
            </a:lvl1pPr>
          </a:lstStyle>
          <a:p>
            <a:fld id="{71B796C4-D855-4E56-BE4E-9B45D9CAC4C9}" type="slidenum">
              <a:rPr lang="en-US" smtClean="0"/>
              <a:pPr/>
              <a:t>‹#›</a:t>
            </a:fld>
            <a:endParaRPr lang="en-US"/>
          </a:p>
        </p:txBody>
      </p:sp>
    </p:spTree>
    <p:extLst>
      <p:ext uri="{BB962C8B-B14F-4D97-AF65-F5344CB8AC3E}">
        <p14:creationId xmlns:p14="http://schemas.microsoft.com/office/powerpoint/2010/main" val="14835706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06773-A0FF-3913-3D05-47735E1D63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7FE20D-0478-AF08-5C41-CC878BEEAA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25F344F-71E0-C358-26E8-7D67020F0D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96855D-2597-128D-1A9A-FA5CC319705F}"/>
              </a:ext>
            </a:extLst>
          </p:cNvPr>
          <p:cNvSpPr>
            <a:spLocks noGrp="1"/>
          </p:cNvSpPr>
          <p:nvPr>
            <p:ph type="dt" sz="half" idx="10"/>
          </p:nvPr>
        </p:nvSpPr>
        <p:spPr/>
        <p:txBody>
          <a:bodyPr/>
          <a:lstStyle>
            <a:lvl1pPr>
              <a:defRPr sz="1800" b="1">
                <a:solidFill>
                  <a:srgbClr val="007C45"/>
                </a:solidFill>
                <a:latin typeface="Corbel" panose="020B0503020204020204" pitchFamily="34" charset="0"/>
              </a:defRPr>
            </a:lvl1pPr>
          </a:lstStyle>
          <a:p>
            <a:fld id="{AEF9FA5E-0724-476C-B179-E40ADE37A18A}" type="datetime1">
              <a:rPr lang="en-US" smtClean="0"/>
              <a:t>1/20/2026</a:t>
            </a:fld>
            <a:endParaRPr lang="en-US"/>
          </a:p>
        </p:txBody>
      </p:sp>
      <p:sp>
        <p:nvSpPr>
          <p:cNvPr id="6" name="Footer Placeholder 5">
            <a:extLst>
              <a:ext uri="{FF2B5EF4-FFF2-40B4-BE49-F238E27FC236}">
                <a16:creationId xmlns:a16="http://schemas.microsoft.com/office/drawing/2014/main" id="{0778AC07-F988-5563-DB70-79DFD8A1435A}"/>
              </a:ext>
            </a:extLst>
          </p:cNvPr>
          <p:cNvSpPr>
            <a:spLocks noGrp="1"/>
          </p:cNvSpPr>
          <p:nvPr>
            <p:ph type="ftr" sz="quarter" idx="11"/>
          </p:nvPr>
        </p:nvSpPr>
        <p:spPr/>
        <p:txBody>
          <a:bodyPr/>
          <a:lstStyle>
            <a:lvl1pPr>
              <a:defRPr sz="1800" b="1">
                <a:solidFill>
                  <a:srgbClr val="007C45"/>
                </a:solidFill>
                <a:latin typeface="Corbel" panose="020B0503020204020204" pitchFamily="34" charset="0"/>
              </a:defRPr>
            </a:lvl1pPr>
          </a:lstStyle>
          <a:p>
            <a:endParaRPr lang="en-US"/>
          </a:p>
        </p:txBody>
      </p:sp>
      <p:sp>
        <p:nvSpPr>
          <p:cNvPr id="7" name="Slide Number Placeholder 6">
            <a:extLst>
              <a:ext uri="{FF2B5EF4-FFF2-40B4-BE49-F238E27FC236}">
                <a16:creationId xmlns:a16="http://schemas.microsoft.com/office/drawing/2014/main" id="{D1AF6C1B-1131-17FC-981A-BEE8B38C6F58}"/>
              </a:ext>
            </a:extLst>
          </p:cNvPr>
          <p:cNvSpPr>
            <a:spLocks noGrp="1"/>
          </p:cNvSpPr>
          <p:nvPr>
            <p:ph type="sldNum" sz="quarter" idx="12"/>
          </p:nvPr>
        </p:nvSpPr>
        <p:spPr/>
        <p:txBody>
          <a:bodyPr/>
          <a:lstStyle>
            <a:lvl1pPr>
              <a:defRPr sz="1800" b="1">
                <a:solidFill>
                  <a:srgbClr val="007C45"/>
                </a:solidFill>
                <a:latin typeface="Corbel" panose="020B0503020204020204" pitchFamily="34" charset="0"/>
              </a:defRPr>
            </a:lvl1pPr>
          </a:lstStyle>
          <a:p>
            <a:fld id="{71B796C4-D855-4E56-BE4E-9B45D9CAC4C9}" type="slidenum">
              <a:rPr lang="en-US" smtClean="0"/>
              <a:pPr/>
              <a:t>‹#›</a:t>
            </a:fld>
            <a:endParaRPr lang="en-US"/>
          </a:p>
        </p:txBody>
      </p:sp>
    </p:spTree>
    <p:extLst>
      <p:ext uri="{BB962C8B-B14F-4D97-AF65-F5344CB8AC3E}">
        <p14:creationId xmlns:p14="http://schemas.microsoft.com/office/powerpoint/2010/main" val="8524745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E332A-D39A-41DC-54E0-903FFFA8E00B}"/>
              </a:ext>
            </a:extLst>
          </p:cNvPr>
          <p:cNvSpPr/>
          <p:nvPr userDrawn="1"/>
        </p:nvSpPr>
        <p:spPr>
          <a:xfrm>
            <a:off x="0" y="-1"/>
            <a:ext cx="12192000" cy="154599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83701A7E-D932-60F3-D202-8EFBC4426E30}"/>
              </a:ext>
            </a:extLst>
          </p:cNvPr>
          <p:cNvSpPr>
            <a:spLocks noGrp="1"/>
          </p:cNvSpPr>
          <p:nvPr>
            <p:ph type="title"/>
          </p:nvPr>
        </p:nvSpPr>
        <p:spPr>
          <a:xfrm>
            <a:off x="838200" y="136525"/>
            <a:ext cx="10515600" cy="132463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F3947EC-091F-CC35-BE24-0229C5A632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59A2442-EAE6-90BC-6B86-95A1A88CB9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800" b="1">
                <a:solidFill>
                  <a:srgbClr val="007C45"/>
                </a:solidFill>
                <a:latin typeface="Corbel" panose="020B0503020204020204" pitchFamily="34" charset="0"/>
              </a:defRPr>
            </a:lvl1pPr>
          </a:lstStyle>
          <a:p>
            <a:fld id="{13D8F2B8-8896-49E5-96ED-DB117D7DBBF2}" type="datetime1">
              <a:rPr lang="en-US" smtClean="0"/>
              <a:t>1/20/2026</a:t>
            </a:fld>
            <a:endParaRPr lang="en-US"/>
          </a:p>
        </p:txBody>
      </p:sp>
      <p:sp>
        <p:nvSpPr>
          <p:cNvPr id="5" name="Footer Placeholder 4">
            <a:extLst>
              <a:ext uri="{FF2B5EF4-FFF2-40B4-BE49-F238E27FC236}">
                <a16:creationId xmlns:a16="http://schemas.microsoft.com/office/drawing/2014/main" id="{C17EC114-1084-D8FC-97F6-A846838192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800" b="1">
                <a:solidFill>
                  <a:srgbClr val="007C45"/>
                </a:solidFill>
                <a:latin typeface="Corbel" panose="020B0503020204020204" pitchFamily="34" charset="0"/>
              </a:defRPr>
            </a:lvl1pPr>
          </a:lstStyle>
          <a:p>
            <a:endParaRPr lang="en-US"/>
          </a:p>
        </p:txBody>
      </p:sp>
      <p:sp>
        <p:nvSpPr>
          <p:cNvPr id="6" name="Slide Number Placeholder 5">
            <a:extLst>
              <a:ext uri="{FF2B5EF4-FFF2-40B4-BE49-F238E27FC236}">
                <a16:creationId xmlns:a16="http://schemas.microsoft.com/office/drawing/2014/main" id="{55A309D8-71FE-EC5B-D2CF-011DB61AB9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800" b="1">
                <a:solidFill>
                  <a:srgbClr val="007C45"/>
                </a:solidFill>
                <a:latin typeface="Corbel" panose="020B0503020204020204" pitchFamily="34" charset="0"/>
              </a:defRPr>
            </a:lvl1pPr>
          </a:lstStyle>
          <a:p>
            <a:fld id="{71B796C4-D855-4E56-BE4E-9B45D9CAC4C9}" type="slidenum">
              <a:rPr lang="en-US" smtClean="0"/>
              <a:pPr/>
              <a:t>‹#›</a:t>
            </a:fld>
            <a:endParaRPr lang="en-US"/>
          </a:p>
        </p:txBody>
      </p:sp>
    </p:spTree>
    <p:extLst>
      <p:ext uri="{BB962C8B-B14F-4D97-AF65-F5344CB8AC3E}">
        <p14:creationId xmlns:p14="http://schemas.microsoft.com/office/powerpoint/2010/main" val="38574256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l" defTabSz="914400" rtl="0" eaLnBrk="1" latinLnBrk="0" hangingPunct="1">
        <a:lnSpc>
          <a:spcPct val="90000"/>
        </a:lnSpc>
        <a:spcBef>
          <a:spcPct val="0"/>
        </a:spcBef>
        <a:buNone/>
        <a:defRPr sz="5400" kern="1200">
          <a:solidFill>
            <a:schemeClr val="bg1"/>
          </a:solidFill>
          <a:latin typeface="Corbel" panose="020B05030202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921A8-E67F-9CE3-33D8-E61163593E7E}"/>
              </a:ext>
            </a:extLst>
          </p:cNvPr>
          <p:cNvSpPr>
            <a:spLocks noGrp="1"/>
          </p:cNvSpPr>
          <p:nvPr>
            <p:ph type="ctrTitle"/>
          </p:nvPr>
        </p:nvSpPr>
        <p:spPr>
          <a:xfrm>
            <a:off x="1524000" y="596168"/>
            <a:ext cx="9144000" cy="2387600"/>
          </a:xfrm>
        </p:spPr>
        <p:txBody>
          <a:bodyPr/>
          <a:lstStyle/>
          <a:p>
            <a:r>
              <a:rPr lang="en-US" b="1" dirty="0"/>
              <a:t>Town of Atherton</a:t>
            </a:r>
          </a:p>
        </p:txBody>
      </p:sp>
      <p:sp>
        <p:nvSpPr>
          <p:cNvPr id="3" name="Subtitle 2">
            <a:extLst>
              <a:ext uri="{FF2B5EF4-FFF2-40B4-BE49-F238E27FC236}">
                <a16:creationId xmlns:a16="http://schemas.microsoft.com/office/drawing/2014/main" id="{DB4D00E6-A41B-5C0A-7FDC-E16F5FD11602}"/>
              </a:ext>
            </a:extLst>
          </p:cNvPr>
          <p:cNvSpPr>
            <a:spLocks noGrp="1"/>
          </p:cNvSpPr>
          <p:nvPr>
            <p:ph type="subTitle" idx="1"/>
          </p:nvPr>
        </p:nvSpPr>
        <p:spPr>
          <a:xfrm>
            <a:off x="1524000" y="2902805"/>
            <a:ext cx="9144000" cy="1655762"/>
          </a:xfrm>
        </p:spPr>
        <p:txBody>
          <a:bodyPr vert="horz" lIns="91440" tIns="45720" rIns="91440" bIns="45720" rtlCol="0" anchor="t">
            <a:normAutofit/>
          </a:bodyPr>
          <a:lstStyle/>
          <a:p>
            <a:r>
              <a:rPr lang="en-US" b="1" dirty="0">
                <a:latin typeface="Corbel"/>
              </a:rPr>
              <a:t>SB 79 Ordinance</a:t>
            </a:r>
            <a:endParaRPr lang="en-US" dirty="0"/>
          </a:p>
          <a:p>
            <a:r>
              <a:rPr lang="en-US" b="1" dirty="0">
                <a:latin typeface="+mn-lt"/>
              </a:rPr>
              <a:t>Transit-Oriented Housing</a:t>
            </a:r>
            <a:endParaRPr lang="en-US" b="1" dirty="0">
              <a:latin typeface="Calibri"/>
              <a:ea typeface="Calibri"/>
              <a:cs typeface="Calibri"/>
            </a:endParaRPr>
          </a:p>
        </p:txBody>
      </p:sp>
      <p:sp>
        <p:nvSpPr>
          <p:cNvPr id="4" name="Subtitle 2">
            <a:extLst>
              <a:ext uri="{FF2B5EF4-FFF2-40B4-BE49-F238E27FC236}">
                <a16:creationId xmlns:a16="http://schemas.microsoft.com/office/drawing/2014/main" id="{249FAD46-6BB2-148E-29D3-BCD5357200A3}"/>
              </a:ext>
            </a:extLst>
          </p:cNvPr>
          <p:cNvSpPr txBox="1">
            <a:spLocks/>
          </p:cNvSpPr>
          <p:nvPr/>
        </p:nvSpPr>
        <p:spPr>
          <a:xfrm>
            <a:off x="1524000" y="4687692"/>
            <a:ext cx="9144000" cy="1655762"/>
          </a:xfrm>
          <a:prstGeom prst="rect">
            <a:avLst/>
          </a:prstGeom>
        </p:spPr>
        <p:txBody>
          <a:bodyPr vert="horz" lIns="91440" tIns="45720" rIns="91440" bIns="45720" rtlCol="0" anchor="t">
            <a:normAutofit/>
          </a:bodyPr>
          <a:lstStyle>
            <a:lvl1pPr marL="0" indent="0" algn="r" defTabSz="914400" rtl="0" eaLnBrk="1" latinLnBrk="0" hangingPunct="1">
              <a:lnSpc>
                <a:spcPct val="90000"/>
              </a:lnSpc>
              <a:spcBef>
                <a:spcPts val="1000"/>
              </a:spcBef>
              <a:buFont typeface="Arial" panose="020B0604020202020204" pitchFamily="34" charset="0"/>
              <a:buNone/>
              <a:defRPr sz="3200" kern="1200">
                <a:solidFill>
                  <a:srgbClr val="F8E802"/>
                </a:solidFill>
                <a:latin typeface="Corbel" panose="020B0503020204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orbel" panose="020B0503020204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bel" panose="020B0503020204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orbel" panose="020B0503020204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orbel" panose="020B0503020204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tx1"/>
                </a:solidFill>
              </a:rPr>
              <a:t>Public Workshop</a:t>
            </a:r>
          </a:p>
          <a:p>
            <a:r>
              <a:rPr lang="en-US" dirty="0">
                <a:solidFill>
                  <a:schemeClr val="tx1"/>
                </a:solidFill>
              </a:rPr>
              <a:t>January 20, 2025</a:t>
            </a:r>
            <a:endParaRPr lang="en-US" dirty="0">
              <a:solidFill>
                <a:schemeClr val="tx1"/>
              </a:solidFill>
              <a:ea typeface="Calibri"/>
              <a:cs typeface="Calibri"/>
            </a:endParaRPr>
          </a:p>
        </p:txBody>
      </p:sp>
      <p:sp>
        <p:nvSpPr>
          <p:cNvPr id="7" name="Slide Number Placeholder 6">
            <a:extLst>
              <a:ext uri="{FF2B5EF4-FFF2-40B4-BE49-F238E27FC236}">
                <a16:creationId xmlns:a16="http://schemas.microsoft.com/office/drawing/2014/main" id="{C10B1F9A-B8C9-3852-9049-C5D7448BF454}"/>
              </a:ext>
            </a:extLst>
          </p:cNvPr>
          <p:cNvSpPr>
            <a:spLocks noGrp="1"/>
          </p:cNvSpPr>
          <p:nvPr>
            <p:ph type="sldNum" sz="quarter" idx="12"/>
          </p:nvPr>
        </p:nvSpPr>
        <p:spPr/>
        <p:txBody>
          <a:bodyPr/>
          <a:lstStyle/>
          <a:p>
            <a:fld id="{71B796C4-D855-4E56-BE4E-9B45D9CAC4C9}" type="slidenum">
              <a:rPr lang="en-US" smtClean="0"/>
              <a:pPr/>
              <a:t>1</a:t>
            </a:fld>
            <a:endParaRPr lang="en-US" dirty="0"/>
          </a:p>
        </p:txBody>
      </p:sp>
    </p:spTree>
    <p:extLst>
      <p:ext uri="{BB962C8B-B14F-4D97-AF65-F5344CB8AC3E}">
        <p14:creationId xmlns:p14="http://schemas.microsoft.com/office/powerpoint/2010/main" val="25713032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59E16-7E62-6B5F-5503-1AA97157AF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E3A6A7-FA49-A137-CB6F-CD4A1690383D}"/>
              </a:ext>
            </a:extLst>
          </p:cNvPr>
          <p:cNvSpPr>
            <a:spLocks noGrp="1"/>
          </p:cNvSpPr>
          <p:nvPr>
            <p:ph type="title"/>
          </p:nvPr>
        </p:nvSpPr>
        <p:spPr>
          <a:xfrm>
            <a:off x="172192" y="136525"/>
            <a:ext cx="12019808" cy="1324631"/>
          </a:xfrm>
        </p:spPr>
        <p:txBody>
          <a:bodyPr/>
          <a:lstStyle/>
          <a:p>
            <a:r>
              <a:rPr lang="en-US" dirty="0"/>
              <a:t>Reference Images for Density</a:t>
            </a:r>
          </a:p>
        </p:txBody>
      </p:sp>
      <p:sp>
        <p:nvSpPr>
          <p:cNvPr id="6" name="Slide Number Placeholder 5">
            <a:extLst>
              <a:ext uri="{FF2B5EF4-FFF2-40B4-BE49-F238E27FC236}">
                <a16:creationId xmlns:a16="http://schemas.microsoft.com/office/drawing/2014/main" id="{6F69BF69-8F06-41A5-5D91-B0EF859149BD}"/>
              </a:ext>
            </a:extLst>
          </p:cNvPr>
          <p:cNvSpPr>
            <a:spLocks noGrp="1"/>
          </p:cNvSpPr>
          <p:nvPr>
            <p:ph type="sldNum" sz="quarter" idx="12"/>
          </p:nvPr>
        </p:nvSpPr>
        <p:spPr/>
        <p:txBody>
          <a:bodyPr/>
          <a:lstStyle/>
          <a:p>
            <a:fld id="{71B796C4-D855-4E56-BE4E-9B45D9CAC4C9}" type="slidenum">
              <a:rPr lang="en-US" smtClean="0"/>
              <a:pPr/>
              <a:t>10</a:t>
            </a:fld>
            <a:endParaRPr lang="en-US"/>
          </a:p>
        </p:txBody>
      </p:sp>
      <p:sp>
        <p:nvSpPr>
          <p:cNvPr id="7" name="TextBox 6">
            <a:extLst>
              <a:ext uri="{FF2B5EF4-FFF2-40B4-BE49-F238E27FC236}">
                <a16:creationId xmlns:a16="http://schemas.microsoft.com/office/drawing/2014/main" id="{94D24456-0085-281B-2A28-C9C8EAD88CDB}"/>
              </a:ext>
            </a:extLst>
          </p:cNvPr>
          <p:cNvSpPr txBox="1"/>
          <p:nvPr/>
        </p:nvSpPr>
        <p:spPr>
          <a:xfrm>
            <a:off x="9144000" y="5998254"/>
            <a:ext cx="2667000" cy="402546"/>
          </a:xfrm>
          <a:prstGeom prst="rect">
            <a:avLst/>
          </a:prstGeom>
          <a:noFill/>
        </p:spPr>
        <p:txBody>
          <a:bodyPr wrap="square">
            <a:spAutoFit/>
          </a:bodyPr>
          <a:lstStyle/>
          <a:p>
            <a:pPr algn="r">
              <a:lnSpc>
                <a:spcPct val="120000"/>
              </a:lnSpc>
            </a:pPr>
            <a:r>
              <a:rPr lang="en-US" sz="1800" b="1" dirty="0"/>
              <a:t>Source: ABAG</a:t>
            </a:r>
          </a:p>
        </p:txBody>
      </p:sp>
      <p:sp>
        <p:nvSpPr>
          <p:cNvPr id="13" name="TextBox 12">
            <a:extLst>
              <a:ext uri="{FF2B5EF4-FFF2-40B4-BE49-F238E27FC236}">
                <a16:creationId xmlns:a16="http://schemas.microsoft.com/office/drawing/2014/main" id="{9200F334-AD28-914E-9F3F-CC7ACA5ADA52}"/>
              </a:ext>
            </a:extLst>
          </p:cNvPr>
          <p:cNvSpPr txBox="1"/>
          <p:nvPr/>
        </p:nvSpPr>
        <p:spPr>
          <a:xfrm>
            <a:off x="609600" y="1784350"/>
            <a:ext cx="10058401" cy="505972"/>
          </a:xfrm>
          <a:prstGeom prst="rect">
            <a:avLst/>
          </a:prstGeom>
          <a:noFill/>
        </p:spPr>
        <p:txBody>
          <a:bodyPr wrap="square" lIns="91440" tIns="45720" rIns="91440" bIns="45720" anchor="t">
            <a:spAutoFit/>
          </a:bodyPr>
          <a:lstStyle/>
          <a:p>
            <a:pPr>
              <a:lnSpc>
                <a:spcPct val="120000"/>
              </a:lnSpc>
            </a:pPr>
            <a:r>
              <a:rPr lang="en-US" sz="2400" b="1" dirty="0"/>
              <a:t>30 Dwelling Units per Acre</a:t>
            </a:r>
          </a:p>
        </p:txBody>
      </p:sp>
      <p:pic>
        <p:nvPicPr>
          <p:cNvPr id="5" name="Picture 4" descr="A picture containing building, outdoor, sky, road&#10;&#10;AI-generated content may be incorrect.">
            <a:extLst>
              <a:ext uri="{FF2B5EF4-FFF2-40B4-BE49-F238E27FC236}">
                <a16:creationId xmlns:a16="http://schemas.microsoft.com/office/drawing/2014/main" id="{794A3F0E-9926-C674-64F0-307181298B92}"/>
              </a:ext>
            </a:extLst>
          </p:cNvPr>
          <p:cNvPicPr>
            <a:picLocks noChangeAspect="1"/>
          </p:cNvPicPr>
          <p:nvPr/>
        </p:nvPicPr>
        <p:blipFill>
          <a:blip r:embed="rId2">
            <a:extLst>
              <a:ext uri="{28A0092B-C50C-407E-A947-70E740481C1C}">
                <a14:useLocalDpi xmlns:a14="http://schemas.microsoft.com/office/drawing/2010/main" val="0"/>
              </a:ext>
            </a:extLst>
          </a:blip>
          <a:srcRect l="6819" r="13636"/>
          <a:stretch>
            <a:fillRect/>
          </a:stretch>
        </p:blipFill>
        <p:spPr>
          <a:xfrm>
            <a:off x="533400" y="2327275"/>
            <a:ext cx="5334000" cy="3720760"/>
          </a:xfrm>
          <a:prstGeom prst="rect">
            <a:avLst/>
          </a:prstGeom>
        </p:spPr>
      </p:pic>
      <p:pic>
        <p:nvPicPr>
          <p:cNvPr id="14" name="Picture 13" descr="A picture containing building, outdoor, sky, street&#10;&#10;AI-generated content may be incorrect.">
            <a:extLst>
              <a:ext uri="{FF2B5EF4-FFF2-40B4-BE49-F238E27FC236}">
                <a16:creationId xmlns:a16="http://schemas.microsoft.com/office/drawing/2014/main" id="{E2B35C2D-4A37-63C6-AAA4-A62AE89C24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327275"/>
            <a:ext cx="5562600" cy="3708400"/>
          </a:xfrm>
          <a:prstGeom prst="rect">
            <a:avLst/>
          </a:prstGeom>
        </p:spPr>
      </p:pic>
    </p:spTree>
    <p:extLst>
      <p:ext uri="{BB962C8B-B14F-4D97-AF65-F5344CB8AC3E}">
        <p14:creationId xmlns:p14="http://schemas.microsoft.com/office/powerpoint/2010/main" val="21844616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74C0C-4DC8-1AF7-92F3-64091527EC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422E85-70DC-6A23-514C-D6ECD22FF439}"/>
              </a:ext>
            </a:extLst>
          </p:cNvPr>
          <p:cNvSpPr>
            <a:spLocks noGrp="1"/>
          </p:cNvSpPr>
          <p:nvPr>
            <p:ph type="title"/>
          </p:nvPr>
        </p:nvSpPr>
        <p:spPr>
          <a:xfrm>
            <a:off x="172192" y="136525"/>
            <a:ext cx="12019808" cy="1324631"/>
          </a:xfrm>
        </p:spPr>
        <p:txBody>
          <a:bodyPr/>
          <a:lstStyle/>
          <a:p>
            <a:r>
              <a:rPr lang="en-US" dirty="0"/>
              <a:t>Reference Images for Density</a:t>
            </a:r>
          </a:p>
        </p:txBody>
      </p:sp>
      <p:sp>
        <p:nvSpPr>
          <p:cNvPr id="6" name="Slide Number Placeholder 5">
            <a:extLst>
              <a:ext uri="{FF2B5EF4-FFF2-40B4-BE49-F238E27FC236}">
                <a16:creationId xmlns:a16="http://schemas.microsoft.com/office/drawing/2014/main" id="{A5BCA88B-5E30-EAED-9E00-C9BB4BDAE597}"/>
              </a:ext>
            </a:extLst>
          </p:cNvPr>
          <p:cNvSpPr>
            <a:spLocks noGrp="1"/>
          </p:cNvSpPr>
          <p:nvPr>
            <p:ph type="sldNum" sz="quarter" idx="12"/>
          </p:nvPr>
        </p:nvSpPr>
        <p:spPr/>
        <p:txBody>
          <a:bodyPr/>
          <a:lstStyle/>
          <a:p>
            <a:fld id="{71B796C4-D855-4E56-BE4E-9B45D9CAC4C9}" type="slidenum">
              <a:rPr lang="en-US" smtClean="0"/>
              <a:pPr/>
              <a:t>11</a:t>
            </a:fld>
            <a:endParaRPr lang="en-US"/>
          </a:p>
        </p:txBody>
      </p:sp>
      <p:sp>
        <p:nvSpPr>
          <p:cNvPr id="7" name="TextBox 6">
            <a:extLst>
              <a:ext uri="{FF2B5EF4-FFF2-40B4-BE49-F238E27FC236}">
                <a16:creationId xmlns:a16="http://schemas.microsoft.com/office/drawing/2014/main" id="{0D1F1A61-21CB-98F1-6CE1-E2FC8BBECE0F}"/>
              </a:ext>
            </a:extLst>
          </p:cNvPr>
          <p:cNvSpPr txBox="1"/>
          <p:nvPr/>
        </p:nvSpPr>
        <p:spPr>
          <a:xfrm>
            <a:off x="9144000" y="5998254"/>
            <a:ext cx="2667000" cy="402546"/>
          </a:xfrm>
          <a:prstGeom prst="rect">
            <a:avLst/>
          </a:prstGeom>
          <a:noFill/>
        </p:spPr>
        <p:txBody>
          <a:bodyPr wrap="square">
            <a:spAutoFit/>
          </a:bodyPr>
          <a:lstStyle/>
          <a:p>
            <a:pPr algn="r">
              <a:lnSpc>
                <a:spcPct val="120000"/>
              </a:lnSpc>
            </a:pPr>
            <a:r>
              <a:rPr lang="en-US" sz="1800" b="1" dirty="0"/>
              <a:t>Source: ABAG</a:t>
            </a:r>
          </a:p>
        </p:txBody>
      </p:sp>
      <p:sp>
        <p:nvSpPr>
          <p:cNvPr id="13" name="TextBox 12">
            <a:extLst>
              <a:ext uri="{FF2B5EF4-FFF2-40B4-BE49-F238E27FC236}">
                <a16:creationId xmlns:a16="http://schemas.microsoft.com/office/drawing/2014/main" id="{DA6532DF-5EA3-1B1B-F3D4-F59E61D587E5}"/>
              </a:ext>
            </a:extLst>
          </p:cNvPr>
          <p:cNvSpPr txBox="1"/>
          <p:nvPr/>
        </p:nvSpPr>
        <p:spPr>
          <a:xfrm>
            <a:off x="609600" y="1784350"/>
            <a:ext cx="10058401" cy="505972"/>
          </a:xfrm>
          <a:prstGeom prst="rect">
            <a:avLst/>
          </a:prstGeom>
          <a:noFill/>
        </p:spPr>
        <p:txBody>
          <a:bodyPr wrap="square" lIns="91440" tIns="45720" rIns="91440" bIns="45720" anchor="t">
            <a:spAutoFit/>
          </a:bodyPr>
          <a:lstStyle/>
          <a:p>
            <a:pPr>
              <a:lnSpc>
                <a:spcPct val="120000"/>
              </a:lnSpc>
            </a:pPr>
            <a:r>
              <a:rPr lang="en-US" sz="2400" b="1" dirty="0"/>
              <a:t>120 Dwelling Units per Acre</a:t>
            </a:r>
          </a:p>
        </p:txBody>
      </p:sp>
      <p:pic>
        <p:nvPicPr>
          <p:cNvPr id="9" name="Picture 8" descr="A large building with a flag on top&#10;&#10;AI-generated content may be incorrect.">
            <a:extLst>
              <a:ext uri="{FF2B5EF4-FFF2-40B4-BE49-F238E27FC236}">
                <a16:creationId xmlns:a16="http://schemas.microsoft.com/office/drawing/2014/main" id="{4F9FB8AB-F4FF-84FB-E2E3-A29F64B986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2386109"/>
            <a:ext cx="5296211" cy="3530594"/>
          </a:xfrm>
          <a:prstGeom prst="rect">
            <a:avLst/>
          </a:prstGeom>
        </p:spPr>
      </p:pic>
      <p:pic>
        <p:nvPicPr>
          <p:cNvPr id="11" name="Picture 10" descr="A picture containing text, sky, outdoor, street&#10;&#10;AI-generated content may be incorrect.">
            <a:extLst>
              <a:ext uri="{FF2B5EF4-FFF2-40B4-BE49-F238E27FC236}">
                <a16:creationId xmlns:a16="http://schemas.microsoft.com/office/drawing/2014/main" id="{527A11EF-CA89-0EE3-85F7-DE3782F1F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2385896"/>
            <a:ext cx="5296211" cy="3530807"/>
          </a:xfrm>
          <a:prstGeom prst="rect">
            <a:avLst/>
          </a:prstGeom>
        </p:spPr>
      </p:pic>
    </p:spTree>
    <p:extLst>
      <p:ext uri="{BB962C8B-B14F-4D97-AF65-F5344CB8AC3E}">
        <p14:creationId xmlns:p14="http://schemas.microsoft.com/office/powerpoint/2010/main" val="4010776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80670-A4B6-DFA9-8AE1-DF8D6EE0B3A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49AA6A0-83BC-5A09-03EF-932F72C53B1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62400" y="1784350"/>
            <a:ext cx="7974181" cy="4572000"/>
          </a:xfrm>
          <a:prstGeom prst="rect">
            <a:avLst/>
          </a:prstGeom>
        </p:spPr>
      </p:pic>
      <p:sp>
        <p:nvSpPr>
          <p:cNvPr id="2" name="Title 1">
            <a:extLst>
              <a:ext uri="{FF2B5EF4-FFF2-40B4-BE49-F238E27FC236}">
                <a16:creationId xmlns:a16="http://schemas.microsoft.com/office/drawing/2014/main" id="{F2C0B922-3DF8-3177-E1A3-66C7214DF0CE}"/>
              </a:ext>
            </a:extLst>
          </p:cNvPr>
          <p:cNvSpPr>
            <a:spLocks noGrp="1"/>
          </p:cNvSpPr>
          <p:nvPr>
            <p:ph type="title"/>
          </p:nvPr>
        </p:nvSpPr>
        <p:spPr>
          <a:xfrm>
            <a:off x="172192" y="136525"/>
            <a:ext cx="12019808" cy="1324631"/>
          </a:xfrm>
        </p:spPr>
        <p:txBody>
          <a:bodyPr/>
          <a:lstStyle/>
          <a:p>
            <a:r>
              <a:rPr lang="en-US" dirty="0"/>
              <a:t>Development Approach -Setbacks</a:t>
            </a:r>
          </a:p>
        </p:txBody>
      </p:sp>
      <p:sp>
        <p:nvSpPr>
          <p:cNvPr id="6" name="Slide Number Placeholder 5">
            <a:extLst>
              <a:ext uri="{FF2B5EF4-FFF2-40B4-BE49-F238E27FC236}">
                <a16:creationId xmlns:a16="http://schemas.microsoft.com/office/drawing/2014/main" id="{73B66987-3998-FEBD-138D-6F59177194BE}"/>
              </a:ext>
            </a:extLst>
          </p:cNvPr>
          <p:cNvSpPr>
            <a:spLocks noGrp="1"/>
          </p:cNvSpPr>
          <p:nvPr>
            <p:ph type="sldNum" sz="quarter" idx="12"/>
          </p:nvPr>
        </p:nvSpPr>
        <p:spPr/>
        <p:txBody>
          <a:bodyPr/>
          <a:lstStyle/>
          <a:p>
            <a:fld id="{71B796C4-D855-4E56-BE4E-9B45D9CAC4C9}" type="slidenum">
              <a:rPr lang="en-US" smtClean="0"/>
              <a:pPr/>
              <a:t>12</a:t>
            </a:fld>
            <a:endParaRPr lang="en-US"/>
          </a:p>
        </p:txBody>
      </p:sp>
      <p:sp>
        <p:nvSpPr>
          <p:cNvPr id="7" name="TextBox 6">
            <a:extLst>
              <a:ext uri="{FF2B5EF4-FFF2-40B4-BE49-F238E27FC236}">
                <a16:creationId xmlns:a16="http://schemas.microsoft.com/office/drawing/2014/main" id="{AF00A4C9-7A67-4BEB-42DA-C1EA252D1A92}"/>
              </a:ext>
            </a:extLst>
          </p:cNvPr>
          <p:cNvSpPr txBox="1"/>
          <p:nvPr/>
        </p:nvSpPr>
        <p:spPr>
          <a:xfrm>
            <a:off x="9144000" y="5998254"/>
            <a:ext cx="2667000" cy="402546"/>
          </a:xfrm>
          <a:prstGeom prst="rect">
            <a:avLst/>
          </a:prstGeom>
          <a:noFill/>
        </p:spPr>
        <p:txBody>
          <a:bodyPr wrap="square">
            <a:spAutoFit/>
          </a:bodyPr>
          <a:lstStyle/>
          <a:p>
            <a:pPr algn="r">
              <a:lnSpc>
                <a:spcPct val="120000"/>
              </a:lnSpc>
            </a:pPr>
            <a:r>
              <a:rPr lang="en-US" sz="1800" b="1" dirty="0"/>
              <a:t>110 Glenwood</a:t>
            </a:r>
          </a:p>
        </p:txBody>
      </p:sp>
      <p:sp>
        <p:nvSpPr>
          <p:cNvPr id="9" name="TextBox 8">
            <a:extLst>
              <a:ext uri="{FF2B5EF4-FFF2-40B4-BE49-F238E27FC236}">
                <a16:creationId xmlns:a16="http://schemas.microsoft.com/office/drawing/2014/main" id="{C277F8B3-81E2-8C56-FE3A-1D82428BBF2C}"/>
              </a:ext>
            </a:extLst>
          </p:cNvPr>
          <p:cNvSpPr txBox="1"/>
          <p:nvPr/>
        </p:nvSpPr>
        <p:spPr>
          <a:xfrm rot="1823338">
            <a:off x="5162550" y="5062618"/>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Laurel Street</a:t>
            </a:r>
          </a:p>
        </p:txBody>
      </p:sp>
      <p:sp>
        <p:nvSpPr>
          <p:cNvPr id="10" name="TextBox 9">
            <a:extLst>
              <a:ext uri="{FF2B5EF4-FFF2-40B4-BE49-F238E27FC236}">
                <a16:creationId xmlns:a16="http://schemas.microsoft.com/office/drawing/2014/main" id="{8FFEB37F-B9EF-18F7-B397-8268305F8F73}"/>
              </a:ext>
            </a:extLst>
          </p:cNvPr>
          <p:cNvSpPr txBox="1"/>
          <p:nvPr/>
        </p:nvSpPr>
        <p:spPr>
          <a:xfrm rot="19835212">
            <a:off x="4748059" y="3139943"/>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Glenwood Ave</a:t>
            </a:r>
          </a:p>
        </p:txBody>
      </p:sp>
      <p:sp>
        <p:nvSpPr>
          <p:cNvPr id="11" name="TextBox 10">
            <a:extLst>
              <a:ext uri="{FF2B5EF4-FFF2-40B4-BE49-F238E27FC236}">
                <a16:creationId xmlns:a16="http://schemas.microsoft.com/office/drawing/2014/main" id="{D462ABCD-E8D8-A85A-46D0-6A4F9D30B20F}"/>
              </a:ext>
            </a:extLst>
          </p:cNvPr>
          <p:cNvSpPr txBox="1"/>
          <p:nvPr/>
        </p:nvSpPr>
        <p:spPr>
          <a:xfrm>
            <a:off x="8305800" y="3343260"/>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R-1A Lot</a:t>
            </a:r>
          </a:p>
        </p:txBody>
      </p:sp>
      <p:sp>
        <p:nvSpPr>
          <p:cNvPr id="12" name="TextBox 11">
            <a:extLst>
              <a:ext uri="{FF2B5EF4-FFF2-40B4-BE49-F238E27FC236}">
                <a16:creationId xmlns:a16="http://schemas.microsoft.com/office/drawing/2014/main" id="{8AC43E30-7C9A-E6F4-1793-A03AFB3FCE4C}"/>
              </a:ext>
            </a:extLst>
          </p:cNvPr>
          <p:cNvSpPr txBox="1"/>
          <p:nvPr/>
        </p:nvSpPr>
        <p:spPr>
          <a:xfrm>
            <a:off x="9067800" y="5573483"/>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R-1A Lot</a:t>
            </a:r>
          </a:p>
        </p:txBody>
      </p:sp>
      <p:sp>
        <p:nvSpPr>
          <p:cNvPr id="13" name="TextBox 12">
            <a:extLst>
              <a:ext uri="{FF2B5EF4-FFF2-40B4-BE49-F238E27FC236}">
                <a16:creationId xmlns:a16="http://schemas.microsoft.com/office/drawing/2014/main" id="{CA653335-F9C9-1F8D-FFF2-D7F936618861}"/>
              </a:ext>
            </a:extLst>
          </p:cNvPr>
          <p:cNvSpPr txBox="1"/>
          <p:nvPr/>
        </p:nvSpPr>
        <p:spPr>
          <a:xfrm>
            <a:off x="609600" y="1784350"/>
            <a:ext cx="10058401" cy="949171"/>
          </a:xfrm>
          <a:prstGeom prst="rect">
            <a:avLst/>
          </a:prstGeom>
          <a:noFill/>
        </p:spPr>
        <p:txBody>
          <a:bodyPr wrap="square" lIns="91440" tIns="45720" rIns="91440" bIns="45720" anchor="t">
            <a:spAutoFit/>
          </a:bodyPr>
          <a:lstStyle/>
          <a:p>
            <a:pPr>
              <a:lnSpc>
                <a:spcPct val="120000"/>
              </a:lnSpc>
            </a:pPr>
            <a:r>
              <a:rPr lang="en-US" sz="2400" b="1" dirty="0"/>
              <a:t>Base Case:</a:t>
            </a:r>
          </a:p>
          <a:p>
            <a:pPr marL="457200" indent="-457200">
              <a:lnSpc>
                <a:spcPct val="120000"/>
              </a:lnSpc>
              <a:spcAft>
                <a:spcPts val="2400"/>
              </a:spcAft>
              <a:buFont typeface="Arial" panose="020B0604020202020204" pitchFamily="34" charset="0"/>
              <a:buChar char="•"/>
            </a:pPr>
            <a:r>
              <a:rPr lang="en-US" sz="2400" dirty="0"/>
              <a:t>RM-40 Setbacks: 40 feet</a:t>
            </a:r>
          </a:p>
        </p:txBody>
      </p:sp>
    </p:spTree>
    <p:extLst>
      <p:ext uri="{BB962C8B-B14F-4D97-AF65-F5344CB8AC3E}">
        <p14:creationId xmlns:p14="http://schemas.microsoft.com/office/powerpoint/2010/main" val="29470873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724C1-0CFB-DA9C-DA75-AC05B21A418B}"/>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E20A84E8-FF25-8A3A-6D79-03D04556224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3962400" y="1784350"/>
            <a:ext cx="7974181" cy="4571999"/>
          </a:xfrm>
          <a:prstGeom prst="rect">
            <a:avLst/>
          </a:prstGeom>
        </p:spPr>
      </p:pic>
      <p:sp>
        <p:nvSpPr>
          <p:cNvPr id="10" name="TextBox 9">
            <a:extLst>
              <a:ext uri="{FF2B5EF4-FFF2-40B4-BE49-F238E27FC236}">
                <a16:creationId xmlns:a16="http://schemas.microsoft.com/office/drawing/2014/main" id="{11AA0360-7E58-ED81-0159-0B3603113992}"/>
              </a:ext>
            </a:extLst>
          </p:cNvPr>
          <p:cNvSpPr txBox="1">
            <a:spLocks noGrp="1" noRot="1" noMove="1" noResize="1" noEditPoints="1" noAdjustHandles="1" noChangeArrowheads="1" noChangeShapeType="1"/>
          </p:cNvSpPr>
          <p:nvPr/>
        </p:nvSpPr>
        <p:spPr>
          <a:xfrm>
            <a:off x="609600" y="1784350"/>
            <a:ext cx="10058401" cy="2143344"/>
          </a:xfrm>
          <a:prstGeom prst="rect">
            <a:avLst/>
          </a:prstGeom>
          <a:noFill/>
        </p:spPr>
        <p:txBody>
          <a:bodyPr wrap="square" lIns="91440" tIns="45720" rIns="91440" bIns="45720" anchor="t">
            <a:spAutoFit/>
          </a:bodyPr>
          <a:lstStyle/>
          <a:p>
            <a:pPr>
              <a:lnSpc>
                <a:spcPct val="120000"/>
              </a:lnSpc>
            </a:pPr>
            <a:r>
              <a:rPr lang="en-US" sz="2400" b="1" dirty="0"/>
              <a:t>Base Case:</a:t>
            </a:r>
          </a:p>
          <a:p>
            <a:pPr marL="457200" indent="-457200">
              <a:lnSpc>
                <a:spcPct val="120000"/>
              </a:lnSpc>
              <a:spcAft>
                <a:spcPts val="2400"/>
              </a:spcAft>
              <a:buFont typeface="Arial" panose="020B0604020202020204" pitchFamily="34" charset="0"/>
              <a:buChar char="•"/>
            </a:pPr>
            <a:r>
              <a:rPr lang="en-US" sz="2400" dirty="0"/>
              <a:t>RM-40 Setbacks: 40 feet</a:t>
            </a:r>
          </a:p>
          <a:p>
            <a:pPr>
              <a:lnSpc>
                <a:spcPct val="120000"/>
              </a:lnSpc>
            </a:pPr>
            <a:r>
              <a:rPr lang="en-US" sz="2400" b="1" dirty="0"/>
              <a:t>SB 79 Requirements:</a:t>
            </a:r>
          </a:p>
          <a:p>
            <a:pPr marL="457200" indent="-457200">
              <a:lnSpc>
                <a:spcPct val="120000"/>
              </a:lnSpc>
              <a:buFont typeface="Arial" panose="020B0604020202020204" pitchFamily="34" charset="0"/>
              <a:buChar char="•"/>
            </a:pPr>
            <a:r>
              <a:rPr lang="en-US" sz="2400" dirty="0"/>
              <a:t>Height: 75 feet</a:t>
            </a:r>
          </a:p>
        </p:txBody>
      </p:sp>
      <p:sp>
        <p:nvSpPr>
          <p:cNvPr id="2" name="Title 1">
            <a:extLst>
              <a:ext uri="{FF2B5EF4-FFF2-40B4-BE49-F238E27FC236}">
                <a16:creationId xmlns:a16="http://schemas.microsoft.com/office/drawing/2014/main" id="{84DBC694-90AF-0A2F-BE46-ABC8B2ECFAB1}"/>
              </a:ext>
            </a:extLst>
          </p:cNvPr>
          <p:cNvSpPr>
            <a:spLocks noGrp="1"/>
          </p:cNvSpPr>
          <p:nvPr>
            <p:ph type="title"/>
          </p:nvPr>
        </p:nvSpPr>
        <p:spPr>
          <a:xfrm>
            <a:off x="172192" y="136525"/>
            <a:ext cx="12019808" cy="1324631"/>
          </a:xfrm>
        </p:spPr>
        <p:txBody>
          <a:bodyPr>
            <a:normAutofit/>
          </a:bodyPr>
          <a:lstStyle/>
          <a:p>
            <a:r>
              <a:rPr lang="en-US" dirty="0"/>
              <a:t>Development Approach - Height</a:t>
            </a:r>
          </a:p>
        </p:txBody>
      </p:sp>
      <p:sp>
        <p:nvSpPr>
          <p:cNvPr id="6" name="Slide Number Placeholder 5">
            <a:extLst>
              <a:ext uri="{FF2B5EF4-FFF2-40B4-BE49-F238E27FC236}">
                <a16:creationId xmlns:a16="http://schemas.microsoft.com/office/drawing/2014/main" id="{AA298AF4-C2F2-EBA7-3CEC-1E9EFCA1C74F}"/>
              </a:ext>
            </a:extLst>
          </p:cNvPr>
          <p:cNvSpPr>
            <a:spLocks noGrp="1"/>
          </p:cNvSpPr>
          <p:nvPr>
            <p:ph type="sldNum" sz="quarter" idx="12"/>
          </p:nvPr>
        </p:nvSpPr>
        <p:spPr/>
        <p:txBody>
          <a:bodyPr/>
          <a:lstStyle/>
          <a:p>
            <a:fld id="{71B796C4-D855-4E56-BE4E-9B45D9CAC4C9}" type="slidenum">
              <a:rPr lang="en-US" smtClean="0"/>
              <a:pPr/>
              <a:t>13</a:t>
            </a:fld>
            <a:endParaRPr lang="en-US"/>
          </a:p>
        </p:txBody>
      </p:sp>
      <p:sp>
        <p:nvSpPr>
          <p:cNvPr id="4" name="TextBox 3">
            <a:extLst>
              <a:ext uri="{FF2B5EF4-FFF2-40B4-BE49-F238E27FC236}">
                <a16:creationId xmlns:a16="http://schemas.microsoft.com/office/drawing/2014/main" id="{A43386EF-B0BB-6F91-2D4D-5104DDB9B99E}"/>
              </a:ext>
            </a:extLst>
          </p:cNvPr>
          <p:cNvSpPr txBox="1"/>
          <p:nvPr/>
        </p:nvSpPr>
        <p:spPr>
          <a:xfrm>
            <a:off x="9144000" y="5998254"/>
            <a:ext cx="2667000" cy="402546"/>
          </a:xfrm>
          <a:prstGeom prst="rect">
            <a:avLst/>
          </a:prstGeom>
          <a:noFill/>
        </p:spPr>
        <p:txBody>
          <a:bodyPr wrap="square">
            <a:spAutoFit/>
          </a:bodyPr>
          <a:lstStyle/>
          <a:p>
            <a:pPr algn="r">
              <a:lnSpc>
                <a:spcPct val="120000"/>
              </a:lnSpc>
            </a:pPr>
            <a:r>
              <a:rPr lang="en-US" sz="1800" b="1" dirty="0"/>
              <a:t>110 Glenwood</a:t>
            </a:r>
          </a:p>
        </p:txBody>
      </p:sp>
      <p:sp>
        <p:nvSpPr>
          <p:cNvPr id="11" name="TextBox 10">
            <a:extLst>
              <a:ext uri="{FF2B5EF4-FFF2-40B4-BE49-F238E27FC236}">
                <a16:creationId xmlns:a16="http://schemas.microsoft.com/office/drawing/2014/main" id="{8B935DE9-96F2-665F-370C-DBD1EB9F8B9B}"/>
              </a:ext>
            </a:extLst>
          </p:cNvPr>
          <p:cNvSpPr txBox="1"/>
          <p:nvPr/>
        </p:nvSpPr>
        <p:spPr>
          <a:xfrm rot="1823338">
            <a:off x="5162550" y="5062618"/>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Laurel Street</a:t>
            </a:r>
          </a:p>
        </p:txBody>
      </p:sp>
      <p:sp>
        <p:nvSpPr>
          <p:cNvPr id="14" name="TextBox 13">
            <a:extLst>
              <a:ext uri="{FF2B5EF4-FFF2-40B4-BE49-F238E27FC236}">
                <a16:creationId xmlns:a16="http://schemas.microsoft.com/office/drawing/2014/main" id="{8AD21920-A82C-27CD-B6C5-5CDF08FBA81B}"/>
              </a:ext>
            </a:extLst>
          </p:cNvPr>
          <p:cNvSpPr txBox="1"/>
          <p:nvPr/>
        </p:nvSpPr>
        <p:spPr>
          <a:xfrm rot="19835212">
            <a:off x="4748060" y="2610143"/>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Glenwood Ave</a:t>
            </a:r>
          </a:p>
        </p:txBody>
      </p:sp>
      <p:sp>
        <p:nvSpPr>
          <p:cNvPr id="15" name="TextBox 14">
            <a:extLst>
              <a:ext uri="{FF2B5EF4-FFF2-40B4-BE49-F238E27FC236}">
                <a16:creationId xmlns:a16="http://schemas.microsoft.com/office/drawing/2014/main" id="{18FD5D77-E516-16B6-92A9-195B1D3DB341}"/>
              </a:ext>
            </a:extLst>
          </p:cNvPr>
          <p:cNvSpPr txBox="1"/>
          <p:nvPr/>
        </p:nvSpPr>
        <p:spPr>
          <a:xfrm>
            <a:off x="8305800" y="2938670"/>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R-1A Lot</a:t>
            </a:r>
          </a:p>
        </p:txBody>
      </p:sp>
      <p:sp>
        <p:nvSpPr>
          <p:cNvPr id="16" name="TextBox 15">
            <a:extLst>
              <a:ext uri="{FF2B5EF4-FFF2-40B4-BE49-F238E27FC236}">
                <a16:creationId xmlns:a16="http://schemas.microsoft.com/office/drawing/2014/main" id="{0B9283B4-5382-8237-0D50-F6A2039A1214}"/>
              </a:ext>
            </a:extLst>
          </p:cNvPr>
          <p:cNvSpPr txBox="1"/>
          <p:nvPr/>
        </p:nvSpPr>
        <p:spPr>
          <a:xfrm>
            <a:off x="9067800" y="5573483"/>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R-1A Lot</a:t>
            </a:r>
          </a:p>
        </p:txBody>
      </p:sp>
    </p:spTree>
    <p:extLst>
      <p:ext uri="{BB962C8B-B14F-4D97-AF65-F5344CB8AC3E}">
        <p14:creationId xmlns:p14="http://schemas.microsoft.com/office/powerpoint/2010/main" val="12250304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CFFAE-E4A9-29E0-6BAC-7A43BD1798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A5A8EC-11F3-ABD9-6D01-4F4ED6101569}"/>
              </a:ext>
            </a:extLst>
          </p:cNvPr>
          <p:cNvSpPr>
            <a:spLocks noGrp="1"/>
          </p:cNvSpPr>
          <p:nvPr>
            <p:ph type="title"/>
          </p:nvPr>
        </p:nvSpPr>
        <p:spPr>
          <a:xfrm>
            <a:off x="172192" y="136525"/>
            <a:ext cx="12019808" cy="1324631"/>
          </a:xfrm>
        </p:spPr>
        <p:txBody>
          <a:bodyPr>
            <a:normAutofit/>
          </a:bodyPr>
          <a:lstStyle/>
          <a:p>
            <a:r>
              <a:rPr lang="en-US" dirty="0"/>
              <a:t>Development Approach - FAR</a:t>
            </a:r>
          </a:p>
        </p:txBody>
      </p:sp>
      <p:sp>
        <p:nvSpPr>
          <p:cNvPr id="6" name="Slide Number Placeholder 5">
            <a:extLst>
              <a:ext uri="{FF2B5EF4-FFF2-40B4-BE49-F238E27FC236}">
                <a16:creationId xmlns:a16="http://schemas.microsoft.com/office/drawing/2014/main" id="{EB3E8C70-4419-4406-E5F2-60F1B560B060}"/>
              </a:ext>
            </a:extLst>
          </p:cNvPr>
          <p:cNvSpPr>
            <a:spLocks noGrp="1"/>
          </p:cNvSpPr>
          <p:nvPr>
            <p:ph type="sldNum" sz="quarter" idx="12"/>
          </p:nvPr>
        </p:nvSpPr>
        <p:spPr/>
        <p:txBody>
          <a:bodyPr/>
          <a:lstStyle/>
          <a:p>
            <a:fld id="{71B796C4-D855-4E56-BE4E-9B45D9CAC4C9}" type="slidenum">
              <a:rPr lang="en-US" smtClean="0"/>
              <a:pPr/>
              <a:t>14</a:t>
            </a:fld>
            <a:endParaRPr lang="en-US"/>
          </a:p>
        </p:txBody>
      </p:sp>
      <p:pic>
        <p:nvPicPr>
          <p:cNvPr id="12" name="Picture 11">
            <a:extLst>
              <a:ext uri="{FF2B5EF4-FFF2-40B4-BE49-F238E27FC236}">
                <a16:creationId xmlns:a16="http://schemas.microsoft.com/office/drawing/2014/main" id="{D2FEC0BD-1CE1-B500-7AFB-172F42B9C1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62401" y="1784350"/>
            <a:ext cx="7974179" cy="4571999"/>
          </a:xfrm>
          <a:prstGeom prst="rect">
            <a:avLst/>
          </a:prstGeom>
        </p:spPr>
      </p:pic>
      <p:sp>
        <p:nvSpPr>
          <p:cNvPr id="4" name="TextBox 3">
            <a:extLst>
              <a:ext uri="{FF2B5EF4-FFF2-40B4-BE49-F238E27FC236}">
                <a16:creationId xmlns:a16="http://schemas.microsoft.com/office/drawing/2014/main" id="{D658A077-4E42-8FBE-8F71-AEB1E07631F2}"/>
              </a:ext>
            </a:extLst>
          </p:cNvPr>
          <p:cNvSpPr txBox="1"/>
          <p:nvPr/>
        </p:nvSpPr>
        <p:spPr>
          <a:xfrm>
            <a:off x="609600" y="1784350"/>
            <a:ext cx="10058401" cy="4223913"/>
          </a:xfrm>
          <a:prstGeom prst="rect">
            <a:avLst/>
          </a:prstGeom>
          <a:noFill/>
        </p:spPr>
        <p:txBody>
          <a:bodyPr wrap="square" lIns="91440" tIns="45720" rIns="91440" bIns="45720" anchor="t">
            <a:spAutoFit/>
          </a:bodyPr>
          <a:lstStyle/>
          <a:p>
            <a:pPr>
              <a:lnSpc>
                <a:spcPct val="120000"/>
              </a:lnSpc>
            </a:pPr>
            <a:r>
              <a:rPr lang="en-US" sz="2400" b="1" dirty="0"/>
              <a:t>Base Case:</a:t>
            </a:r>
          </a:p>
          <a:p>
            <a:pPr marL="457200" indent="-457200">
              <a:lnSpc>
                <a:spcPct val="120000"/>
              </a:lnSpc>
              <a:spcAft>
                <a:spcPts val="2400"/>
              </a:spcAft>
              <a:buFont typeface="Arial" panose="020B0604020202020204" pitchFamily="34" charset="0"/>
              <a:buChar char="•"/>
            </a:pPr>
            <a:r>
              <a:rPr lang="en-US" sz="2400" dirty="0"/>
              <a:t>RM-40 Setbacks: 40 feet</a:t>
            </a:r>
          </a:p>
          <a:p>
            <a:pPr>
              <a:lnSpc>
                <a:spcPct val="120000"/>
              </a:lnSpc>
            </a:pPr>
            <a:r>
              <a:rPr lang="en-US" sz="2400" b="1" dirty="0"/>
              <a:t>SB 79 Requirements:</a:t>
            </a:r>
          </a:p>
          <a:p>
            <a:pPr marL="457200" indent="-457200">
              <a:lnSpc>
                <a:spcPct val="120000"/>
              </a:lnSpc>
              <a:buFont typeface="Arial" panose="020B0604020202020204" pitchFamily="34" charset="0"/>
              <a:buChar char="•"/>
            </a:pPr>
            <a:r>
              <a:rPr lang="en-US" sz="2400" dirty="0"/>
              <a:t>Height: 75 feet</a:t>
            </a:r>
          </a:p>
          <a:p>
            <a:pPr marL="457200" indent="-457200">
              <a:lnSpc>
                <a:spcPct val="120000"/>
              </a:lnSpc>
              <a:spcAft>
                <a:spcPts val="2400"/>
              </a:spcAft>
              <a:buFont typeface="Arial" panose="020B0604020202020204" pitchFamily="34" charset="0"/>
              <a:buChar char="•"/>
            </a:pPr>
            <a:r>
              <a:rPr lang="en-US" sz="2400" dirty="0"/>
              <a:t>FAR: 3.5</a:t>
            </a:r>
          </a:p>
          <a:p>
            <a:pPr>
              <a:lnSpc>
                <a:spcPct val="120000"/>
              </a:lnSpc>
            </a:pPr>
            <a:r>
              <a:rPr lang="en-US" sz="2400" b="1" dirty="0"/>
              <a:t>Implication:</a:t>
            </a:r>
          </a:p>
          <a:p>
            <a:pPr marL="457200" indent="-457200">
              <a:lnSpc>
                <a:spcPct val="120000"/>
              </a:lnSpc>
              <a:buFont typeface="Arial" panose="020B0604020202020204" pitchFamily="34" charset="0"/>
              <a:buChar char="•"/>
            </a:pPr>
            <a:r>
              <a:rPr lang="en-US" sz="2400" dirty="0"/>
              <a:t>Height: 90 feet</a:t>
            </a:r>
          </a:p>
          <a:p>
            <a:pPr marL="457200" indent="-457200">
              <a:lnSpc>
                <a:spcPct val="120000"/>
              </a:lnSpc>
              <a:buFont typeface="Arial" panose="020B0604020202020204" pitchFamily="34" charset="0"/>
              <a:buChar char="•"/>
            </a:pPr>
            <a:r>
              <a:rPr lang="en-US" sz="2400" dirty="0"/>
              <a:t>10 Stories</a:t>
            </a:r>
          </a:p>
        </p:txBody>
      </p:sp>
      <p:sp>
        <p:nvSpPr>
          <p:cNvPr id="5" name="TextBox 4">
            <a:extLst>
              <a:ext uri="{FF2B5EF4-FFF2-40B4-BE49-F238E27FC236}">
                <a16:creationId xmlns:a16="http://schemas.microsoft.com/office/drawing/2014/main" id="{149935D8-DF53-7E97-AF16-83B0AA2A3FD7}"/>
              </a:ext>
            </a:extLst>
          </p:cNvPr>
          <p:cNvSpPr txBox="1"/>
          <p:nvPr/>
        </p:nvSpPr>
        <p:spPr>
          <a:xfrm>
            <a:off x="9144000" y="5998254"/>
            <a:ext cx="2667000" cy="402546"/>
          </a:xfrm>
          <a:prstGeom prst="rect">
            <a:avLst/>
          </a:prstGeom>
          <a:noFill/>
        </p:spPr>
        <p:txBody>
          <a:bodyPr wrap="square">
            <a:spAutoFit/>
          </a:bodyPr>
          <a:lstStyle/>
          <a:p>
            <a:pPr algn="r">
              <a:lnSpc>
                <a:spcPct val="120000"/>
              </a:lnSpc>
            </a:pPr>
            <a:r>
              <a:rPr lang="en-US" sz="1800" b="1" dirty="0"/>
              <a:t>110 Glenwood</a:t>
            </a:r>
          </a:p>
        </p:txBody>
      </p:sp>
      <p:sp>
        <p:nvSpPr>
          <p:cNvPr id="11" name="TextBox 10">
            <a:extLst>
              <a:ext uri="{FF2B5EF4-FFF2-40B4-BE49-F238E27FC236}">
                <a16:creationId xmlns:a16="http://schemas.microsoft.com/office/drawing/2014/main" id="{33429C45-1B28-E243-2DF4-5E65D9F4BB98}"/>
              </a:ext>
            </a:extLst>
          </p:cNvPr>
          <p:cNvSpPr txBox="1"/>
          <p:nvPr/>
        </p:nvSpPr>
        <p:spPr>
          <a:xfrm rot="1823338">
            <a:off x="5162550" y="5062618"/>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Laurel Street</a:t>
            </a:r>
          </a:p>
        </p:txBody>
      </p:sp>
      <p:sp>
        <p:nvSpPr>
          <p:cNvPr id="14" name="TextBox 13">
            <a:extLst>
              <a:ext uri="{FF2B5EF4-FFF2-40B4-BE49-F238E27FC236}">
                <a16:creationId xmlns:a16="http://schemas.microsoft.com/office/drawing/2014/main" id="{BA78D1B8-9ADE-640E-87E4-B3461D6999DE}"/>
              </a:ext>
            </a:extLst>
          </p:cNvPr>
          <p:cNvSpPr txBox="1"/>
          <p:nvPr/>
        </p:nvSpPr>
        <p:spPr>
          <a:xfrm rot="19835212">
            <a:off x="4748061" y="2413292"/>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Glenwood Ave</a:t>
            </a:r>
          </a:p>
        </p:txBody>
      </p:sp>
      <p:sp>
        <p:nvSpPr>
          <p:cNvPr id="15" name="TextBox 14">
            <a:extLst>
              <a:ext uri="{FF2B5EF4-FFF2-40B4-BE49-F238E27FC236}">
                <a16:creationId xmlns:a16="http://schemas.microsoft.com/office/drawing/2014/main" id="{5329A2EE-F161-245A-0E35-F83A94443874}"/>
              </a:ext>
            </a:extLst>
          </p:cNvPr>
          <p:cNvSpPr txBox="1"/>
          <p:nvPr/>
        </p:nvSpPr>
        <p:spPr>
          <a:xfrm>
            <a:off x="8305800" y="2667000"/>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R-1A Lot</a:t>
            </a:r>
          </a:p>
        </p:txBody>
      </p:sp>
      <p:sp>
        <p:nvSpPr>
          <p:cNvPr id="16" name="TextBox 15">
            <a:extLst>
              <a:ext uri="{FF2B5EF4-FFF2-40B4-BE49-F238E27FC236}">
                <a16:creationId xmlns:a16="http://schemas.microsoft.com/office/drawing/2014/main" id="{9D23986B-E328-62BA-40C0-8061443BF6D7}"/>
              </a:ext>
            </a:extLst>
          </p:cNvPr>
          <p:cNvSpPr txBox="1"/>
          <p:nvPr/>
        </p:nvSpPr>
        <p:spPr>
          <a:xfrm>
            <a:off x="9067800" y="5573483"/>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R-1A Lot</a:t>
            </a:r>
          </a:p>
        </p:txBody>
      </p:sp>
    </p:spTree>
    <p:extLst>
      <p:ext uri="{BB962C8B-B14F-4D97-AF65-F5344CB8AC3E}">
        <p14:creationId xmlns:p14="http://schemas.microsoft.com/office/powerpoint/2010/main" val="28610231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86BAD-2093-30B0-8348-27C936BF490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B220A60-916A-49F5-DC87-162048DD0EC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58920" y="1784350"/>
            <a:ext cx="7581141" cy="4572000"/>
          </a:xfrm>
          <a:prstGeom prst="rect">
            <a:avLst/>
          </a:prstGeom>
        </p:spPr>
      </p:pic>
      <p:sp>
        <p:nvSpPr>
          <p:cNvPr id="2" name="Title 1">
            <a:extLst>
              <a:ext uri="{FF2B5EF4-FFF2-40B4-BE49-F238E27FC236}">
                <a16:creationId xmlns:a16="http://schemas.microsoft.com/office/drawing/2014/main" id="{82BB1E1F-7614-45E8-B9EF-625140E4AFBF}"/>
              </a:ext>
            </a:extLst>
          </p:cNvPr>
          <p:cNvSpPr>
            <a:spLocks noGrp="1"/>
          </p:cNvSpPr>
          <p:nvPr>
            <p:ph type="title"/>
          </p:nvPr>
        </p:nvSpPr>
        <p:spPr>
          <a:xfrm>
            <a:off x="172192" y="136525"/>
            <a:ext cx="12019808" cy="1324631"/>
          </a:xfrm>
        </p:spPr>
        <p:txBody>
          <a:bodyPr/>
          <a:lstStyle/>
          <a:p>
            <a:r>
              <a:rPr lang="en-US" dirty="0"/>
              <a:t>Development Approach -Setbacks</a:t>
            </a:r>
          </a:p>
        </p:txBody>
      </p:sp>
      <p:sp>
        <p:nvSpPr>
          <p:cNvPr id="6" name="Slide Number Placeholder 5">
            <a:extLst>
              <a:ext uri="{FF2B5EF4-FFF2-40B4-BE49-F238E27FC236}">
                <a16:creationId xmlns:a16="http://schemas.microsoft.com/office/drawing/2014/main" id="{B2EC7C54-E0E0-B80D-2555-486C79E07BA5}"/>
              </a:ext>
            </a:extLst>
          </p:cNvPr>
          <p:cNvSpPr>
            <a:spLocks noGrp="1"/>
          </p:cNvSpPr>
          <p:nvPr>
            <p:ph type="sldNum" sz="quarter" idx="12"/>
          </p:nvPr>
        </p:nvSpPr>
        <p:spPr/>
        <p:txBody>
          <a:bodyPr/>
          <a:lstStyle/>
          <a:p>
            <a:fld id="{71B796C4-D855-4E56-BE4E-9B45D9CAC4C9}" type="slidenum">
              <a:rPr lang="en-US" smtClean="0"/>
              <a:pPr/>
              <a:t>15</a:t>
            </a:fld>
            <a:endParaRPr lang="en-US"/>
          </a:p>
        </p:txBody>
      </p:sp>
      <p:sp>
        <p:nvSpPr>
          <p:cNvPr id="7" name="TextBox 6">
            <a:extLst>
              <a:ext uri="{FF2B5EF4-FFF2-40B4-BE49-F238E27FC236}">
                <a16:creationId xmlns:a16="http://schemas.microsoft.com/office/drawing/2014/main" id="{1302F14E-198B-37ED-6183-0CE92108024A}"/>
              </a:ext>
            </a:extLst>
          </p:cNvPr>
          <p:cNvSpPr txBox="1"/>
          <p:nvPr/>
        </p:nvSpPr>
        <p:spPr>
          <a:xfrm>
            <a:off x="9144000" y="5998254"/>
            <a:ext cx="2667000" cy="402546"/>
          </a:xfrm>
          <a:prstGeom prst="rect">
            <a:avLst/>
          </a:prstGeom>
          <a:noFill/>
        </p:spPr>
        <p:txBody>
          <a:bodyPr wrap="square">
            <a:spAutoFit/>
          </a:bodyPr>
          <a:lstStyle/>
          <a:p>
            <a:pPr algn="r">
              <a:lnSpc>
                <a:spcPct val="120000"/>
              </a:lnSpc>
            </a:pPr>
            <a:r>
              <a:rPr lang="en-US" sz="1800" b="1" dirty="0"/>
              <a:t>99 Victoria</a:t>
            </a:r>
          </a:p>
        </p:txBody>
      </p:sp>
      <p:sp>
        <p:nvSpPr>
          <p:cNvPr id="13" name="TextBox 12">
            <a:extLst>
              <a:ext uri="{FF2B5EF4-FFF2-40B4-BE49-F238E27FC236}">
                <a16:creationId xmlns:a16="http://schemas.microsoft.com/office/drawing/2014/main" id="{A3B669C6-6F55-923A-9CD5-1A18995FF900}"/>
              </a:ext>
            </a:extLst>
          </p:cNvPr>
          <p:cNvSpPr txBox="1"/>
          <p:nvPr/>
        </p:nvSpPr>
        <p:spPr>
          <a:xfrm>
            <a:off x="609600" y="1784350"/>
            <a:ext cx="10058401" cy="949171"/>
          </a:xfrm>
          <a:prstGeom prst="rect">
            <a:avLst/>
          </a:prstGeom>
          <a:noFill/>
        </p:spPr>
        <p:txBody>
          <a:bodyPr wrap="square" lIns="91440" tIns="45720" rIns="91440" bIns="45720" anchor="t">
            <a:spAutoFit/>
          </a:bodyPr>
          <a:lstStyle/>
          <a:p>
            <a:pPr>
              <a:lnSpc>
                <a:spcPct val="120000"/>
              </a:lnSpc>
            </a:pPr>
            <a:r>
              <a:rPr lang="en-US" sz="2400" b="1" dirty="0"/>
              <a:t>Base Case:</a:t>
            </a:r>
          </a:p>
          <a:p>
            <a:pPr marL="457200" indent="-457200">
              <a:lnSpc>
                <a:spcPct val="120000"/>
              </a:lnSpc>
              <a:spcAft>
                <a:spcPts val="2400"/>
              </a:spcAft>
              <a:buFont typeface="Arial" panose="020B0604020202020204" pitchFamily="34" charset="0"/>
              <a:buChar char="•"/>
            </a:pPr>
            <a:r>
              <a:rPr lang="en-US" sz="2400" dirty="0"/>
              <a:t>RM-40 Setbacks: 40 feet</a:t>
            </a:r>
          </a:p>
        </p:txBody>
      </p:sp>
      <p:sp>
        <p:nvSpPr>
          <p:cNvPr id="4" name="TextBox 3">
            <a:extLst>
              <a:ext uri="{FF2B5EF4-FFF2-40B4-BE49-F238E27FC236}">
                <a16:creationId xmlns:a16="http://schemas.microsoft.com/office/drawing/2014/main" id="{98D2E63D-0294-D2BB-1343-CDB550C5489C}"/>
              </a:ext>
            </a:extLst>
          </p:cNvPr>
          <p:cNvSpPr txBox="1"/>
          <p:nvPr/>
        </p:nvSpPr>
        <p:spPr>
          <a:xfrm>
            <a:off x="5410200" y="3937442"/>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R-1B Lot</a:t>
            </a:r>
          </a:p>
        </p:txBody>
      </p:sp>
      <p:sp>
        <p:nvSpPr>
          <p:cNvPr id="5" name="TextBox 4">
            <a:extLst>
              <a:ext uri="{FF2B5EF4-FFF2-40B4-BE49-F238E27FC236}">
                <a16:creationId xmlns:a16="http://schemas.microsoft.com/office/drawing/2014/main" id="{4296ECAB-8285-BDD6-7B0E-9349B97A8A7C}"/>
              </a:ext>
            </a:extLst>
          </p:cNvPr>
          <p:cNvSpPr txBox="1"/>
          <p:nvPr/>
        </p:nvSpPr>
        <p:spPr>
          <a:xfrm rot="19763158">
            <a:off x="7993832" y="5221106"/>
            <a:ext cx="2667000" cy="402546"/>
          </a:xfrm>
          <a:prstGeom prst="rect">
            <a:avLst/>
          </a:prstGeom>
          <a:noFill/>
        </p:spPr>
        <p:txBody>
          <a:bodyPr wrap="square">
            <a:spAutoFit/>
          </a:bodyPr>
          <a:lstStyle/>
          <a:p>
            <a:pPr algn="ctr">
              <a:lnSpc>
                <a:spcPct val="120000"/>
              </a:lnSpc>
            </a:pPr>
            <a:r>
              <a:rPr lang="en-US" i="1" dirty="0">
                <a:solidFill>
                  <a:schemeClr val="bg1">
                    <a:lumMod val="65000"/>
                  </a:schemeClr>
                </a:solidFill>
              </a:rPr>
              <a:t>Valparaiso Ave</a:t>
            </a:r>
            <a:endParaRPr lang="en-US" sz="1800" i="1" dirty="0">
              <a:solidFill>
                <a:schemeClr val="bg1">
                  <a:lumMod val="65000"/>
                </a:schemeClr>
              </a:solidFill>
            </a:endParaRPr>
          </a:p>
        </p:txBody>
      </p:sp>
      <p:sp>
        <p:nvSpPr>
          <p:cNvPr id="8" name="TextBox 7">
            <a:extLst>
              <a:ext uri="{FF2B5EF4-FFF2-40B4-BE49-F238E27FC236}">
                <a16:creationId xmlns:a16="http://schemas.microsoft.com/office/drawing/2014/main" id="{8C7BAEE2-CE1D-1D22-9640-8DAF2662AF1C}"/>
              </a:ext>
            </a:extLst>
          </p:cNvPr>
          <p:cNvSpPr txBox="1"/>
          <p:nvPr/>
        </p:nvSpPr>
        <p:spPr>
          <a:xfrm rot="1807012">
            <a:off x="5331175" y="5508720"/>
            <a:ext cx="2667000" cy="402546"/>
          </a:xfrm>
          <a:prstGeom prst="rect">
            <a:avLst/>
          </a:prstGeom>
          <a:noFill/>
        </p:spPr>
        <p:txBody>
          <a:bodyPr wrap="square">
            <a:spAutoFit/>
          </a:bodyPr>
          <a:lstStyle/>
          <a:p>
            <a:pPr algn="ctr">
              <a:lnSpc>
                <a:spcPct val="120000"/>
              </a:lnSpc>
            </a:pPr>
            <a:r>
              <a:rPr lang="en-US" i="1" dirty="0">
                <a:solidFill>
                  <a:schemeClr val="bg1">
                    <a:lumMod val="65000"/>
                  </a:schemeClr>
                </a:solidFill>
              </a:rPr>
              <a:t>Victoria Ave</a:t>
            </a:r>
            <a:endParaRPr lang="en-US" sz="1800" i="1" dirty="0">
              <a:solidFill>
                <a:schemeClr val="bg1">
                  <a:lumMod val="65000"/>
                </a:schemeClr>
              </a:solidFill>
            </a:endParaRPr>
          </a:p>
        </p:txBody>
      </p:sp>
      <p:sp>
        <p:nvSpPr>
          <p:cNvPr id="14" name="TextBox 13">
            <a:extLst>
              <a:ext uri="{FF2B5EF4-FFF2-40B4-BE49-F238E27FC236}">
                <a16:creationId xmlns:a16="http://schemas.microsoft.com/office/drawing/2014/main" id="{835A4854-7DED-6147-9C09-21D131E513A7}"/>
              </a:ext>
            </a:extLst>
          </p:cNvPr>
          <p:cNvSpPr txBox="1"/>
          <p:nvPr/>
        </p:nvSpPr>
        <p:spPr>
          <a:xfrm rot="1807012">
            <a:off x="8668936" y="3825879"/>
            <a:ext cx="2667000" cy="646331"/>
          </a:xfrm>
          <a:prstGeom prst="rect">
            <a:avLst/>
          </a:prstGeom>
          <a:noFill/>
        </p:spPr>
        <p:txBody>
          <a:bodyPr wrap="square">
            <a:spAutoFit/>
          </a:bodyPr>
          <a:lstStyle/>
          <a:p>
            <a:pPr algn="ctr"/>
            <a:r>
              <a:rPr lang="en-US" i="1" dirty="0">
                <a:solidFill>
                  <a:schemeClr val="bg1">
                    <a:lumMod val="65000"/>
                  </a:schemeClr>
                </a:solidFill>
              </a:rPr>
              <a:t>El Camino</a:t>
            </a:r>
          </a:p>
          <a:p>
            <a:pPr algn="ctr"/>
            <a:r>
              <a:rPr lang="en-US" sz="1800" i="1" dirty="0">
                <a:solidFill>
                  <a:schemeClr val="bg1">
                    <a:lumMod val="65000"/>
                  </a:schemeClr>
                </a:solidFill>
              </a:rPr>
              <a:t>Real</a:t>
            </a:r>
          </a:p>
        </p:txBody>
      </p:sp>
    </p:spTree>
    <p:extLst>
      <p:ext uri="{BB962C8B-B14F-4D97-AF65-F5344CB8AC3E}">
        <p14:creationId xmlns:p14="http://schemas.microsoft.com/office/powerpoint/2010/main" val="5043260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9B899-F5FD-B4F0-5A63-38E5C36ED18A}"/>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65D75AF0-C19B-DBB0-101C-F6A4041F34D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4158921" y="1784350"/>
            <a:ext cx="7581139" cy="4571999"/>
          </a:xfrm>
          <a:prstGeom prst="rect">
            <a:avLst/>
          </a:prstGeom>
        </p:spPr>
      </p:pic>
      <p:sp>
        <p:nvSpPr>
          <p:cNvPr id="10" name="TextBox 9">
            <a:extLst>
              <a:ext uri="{FF2B5EF4-FFF2-40B4-BE49-F238E27FC236}">
                <a16:creationId xmlns:a16="http://schemas.microsoft.com/office/drawing/2014/main" id="{ACE56587-9CB8-4D05-09A8-E4F08B2F8353}"/>
              </a:ext>
            </a:extLst>
          </p:cNvPr>
          <p:cNvSpPr txBox="1">
            <a:spLocks noGrp="1" noRot="1" noMove="1" noResize="1" noEditPoints="1" noAdjustHandles="1" noChangeArrowheads="1" noChangeShapeType="1"/>
          </p:cNvSpPr>
          <p:nvPr/>
        </p:nvSpPr>
        <p:spPr>
          <a:xfrm>
            <a:off x="609600" y="1784350"/>
            <a:ext cx="10058401" cy="2143344"/>
          </a:xfrm>
          <a:prstGeom prst="rect">
            <a:avLst/>
          </a:prstGeom>
          <a:noFill/>
        </p:spPr>
        <p:txBody>
          <a:bodyPr wrap="square" lIns="91440" tIns="45720" rIns="91440" bIns="45720" anchor="t">
            <a:spAutoFit/>
          </a:bodyPr>
          <a:lstStyle/>
          <a:p>
            <a:pPr>
              <a:lnSpc>
                <a:spcPct val="120000"/>
              </a:lnSpc>
            </a:pPr>
            <a:r>
              <a:rPr lang="en-US" sz="2400" b="1" dirty="0"/>
              <a:t>Base Case:</a:t>
            </a:r>
          </a:p>
          <a:p>
            <a:pPr marL="457200" indent="-457200">
              <a:lnSpc>
                <a:spcPct val="120000"/>
              </a:lnSpc>
              <a:spcAft>
                <a:spcPts val="2400"/>
              </a:spcAft>
              <a:buFont typeface="Arial" panose="020B0604020202020204" pitchFamily="34" charset="0"/>
              <a:buChar char="•"/>
            </a:pPr>
            <a:r>
              <a:rPr lang="en-US" sz="2400" dirty="0"/>
              <a:t>RM-40 Setbacks: 40 feet</a:t>
            </a:r>
          </a:p>
          <a:p>
            <a:pPr>
              <a:lnSpc>
                <a:spcPct val="120000"/>
              </a:lnSpc>
            </a:pPr>
            <a:r>
              <a:rPr lang="en-US" sz="2400" b="1" dirty="0"/>
              <a:t>SB 79 Requirements:</a:t>
            </a:r>
          </a:p>
          <a:p>
            <a:pPr marL="457200" indent="-457200">
              <a:lnSpc>
                <a:spcPct val="120000"/>
              </a:lnSpc>
              <a:buFont typeface="Arial" panose="020B0604020202020204" pitchFamily="34" charset="0"/>
              <a:buChar char="•"/>
            </a:pPr>
            <a:r>
              <a:rPr lang="en-US" sz="2400" dirty="0"/>
              <a:t>Height: 75 feet</a:t>
            </a:r>
          </a:p>
        </p:txBody>
      </p:sp>
      <p:sp>
        <p:nvSpPr>
          <p:cNvPr id="2" name="Title 1">
            <a:extLst>
              <a:ext uri="{FF2B5EF4-FFF2-40B4-BE49-F238E27FC236}">
                <a16:creationId xmlns:a16="http://schemas.microsoft.com/office/drawing/2014/main" id="{E4112A74-02E8-DF64-A229-A3BF0C4A84D1}"/>
              </a:ext>
            </a:extLst>
          </p:cNvPr>
          <p:cNvSpPr>
            <a:spLocks noGrp="1"/>
          </p:cNvSpPr>
          <p:nvPr>
            <p:ph type="title"/>
          </p:nvPr>
        </p:nvSpPr>
        <p:spPr>
          <a:xfrm>
            <a:off x="172192" y="136525"/>
            <a:ext cx="12019808" cy="1324631"/>
          </a:xfrm>
        </p:spPr>
        <p:txBody>
          <a:bodyPr>
            <a:normAutofit/>
          </a:bodyPr>
          <a:lstStyle/>
          <a:p>
            <a:r>
              <a:rPr lang="en-US" dirty="0"/>
              <a:t>Development Approach - Height</a:t>
            </a:r>
          </a:p>
        </p:txBody>
      </p:sp>
      <p:sp>
        <p:nvSpPr>
          <p:cNvPr id="6" name="Slide Number Placeholder 5">
            <a:extLst>
              <a:ext uri="{FF2B5EF4-FFF2-40B4-BE49-F238E27FC236}">
                <a16:creationId xmlns:a16="http://schemas.microsoft.com/office/drawing/2014/main" id="{10D7451A-00F0-A9AD-3C78-3B129ADE76F6}"/>
              </a:ext>
            </a:extLst>
          </p:cNvPr>
          <p:cNvSpPr>
            <a:spLocks noGrp="1"/>
          </p:cNvSpPr>
          <p:nvPr>
            <p:ph type="sldNum" sz="quarter" idx="12"/>
          </p:nvPr>
        </p:nvSpPr>
        <p:spPr/>
        <p:txBody>
          <a:bodyPr/>
          <a:lstStyle/>
          <a:p>
            <a:fld id="{71B796C4-D855-4E56-BE4E-9B45D9CAC4C9}" type="slidenum">
              <a:rPr lang="en-US" smtClean="0"/>
              <a:pPr/>
              <a:t>16</a:t>
            </a:fld>
            <a:endParaRPr lang="en-US"/>
          </a:p>
        </p:txBody>
      </p:sp>
      <p:sp>
        <p:nvSpPr>
          <p:cNvPr id="4" name="TextBox 3">
            <a:extLst>
              <a:ext uri="{FF2B5EF4-FFF2-40B4-BE49-F238E27FC236}">
                <a16:creationId xmlns:a16="http://schemas.microsoft.com/office/drawing/2014/main" id="{DBF99530-E064-707E-4A59-7D46659AAA83}"/>
              </a:ext>
            </a:extLst>
          </p:cNvPr>
          <p:cNvSpPr txBox="1"/>
          <p:nvPr/>
        </p:nvSpPr>
        <p:spPr>
          <a:xfrm>
            <a:off x="9144000" y="5998254"/>
            <a:ext cx="2667000" cy="402546"/>
          </a:xfrm>
          <a:prstGeom prst="rect">
            <a:avLst/>
          </a:prstGeom>
          <a:noFill/>
        </p:spPr>
        <p:txBody>
          <a:bodyPr wrap="square">
            <a:spAutoFit/>
          </a:bodyPr>
          <a:lstStyle/>
          <a:p>
            <a:pPr algn="r">
              <a:lnSpc>
                <a:spcPct val="120000"/>
              </a:lnSpc>
            </a:pPr>
            <a:r>
              <a:rPr lang="en-US" sz="1800" b="1" dirty="0"/>
              <a:t>99 Victoria</a:t>
            </a:r>
          </a:p>
        </p:txBody>
      </p:sp>
      <p:sp>
        <p:nvSpPr>
          <p:cNvPr id="9" name="TextBox 8">
            <a:extLst>
              <a:ext uri="{FF2B5EF4-FFF2-40B4-BE49-F238E27FC236}">
                <a16:creationId xmlns:a16="http://schemas.microsoft.com/office/drawing/2014/main" id="{D879E39B-5936-0A95-51A6-7F8EEC8FB21A}"/>
              </a:ext>
            </a:extLst>
          </p:cNvPr>
          <p:cNvSpPr txBox="1"/>
          <p:nvPr/>
        </p:nvSpPr>
        <p:spPr>
          <a:xfrm>
            <a:off x="5410200" y="3937442"/>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R-1B Lot</a:t>
            </a:r>
          </a:p>
        </p:txBody>
      </p:sp>
      <p:sp>
        <p:nvSpPr>
          <p:cNvPr id="13" name="TextBox 12">
            <a:extLst>
              <a:ext uri="{FF2B5EF4-FFF2-40B4-BE49-F238E27FC236}">
                <a16:creationId xmlns:a16="http://schemas.microsoft.com/office/drawing/2014/main" id="{ECC17079-F1DB-DA4E-E302-06D44771C089}"/>
              </a:ext>
            </a:extLst>
          </p:cNvPr>
          <p:cNvSpPr txBox="1"/>
          <p:nvPr/>
        </p:nvSpPr>
        <p:spPr>
          <a:xfrm rot="19763158">
            <a:off x="7993832" y="5221106"/>
            <a:ext cx="2667000" cy="402546"/>
          </a:xfrm>
          <a:prstGeom prst="rect">
            <a:avLst/>
          </a:prstGeom>
          <a:noFill/>
        </p:spPr>
        <p:txBody>
          <a:bodyPr wrap="square">
            <a:spAutoFit/>
          </a:bodyPr>
          <a:lstStyle/>
          <a:p>
            <a:pPr algn="ctr">
              <a:lnSpc>
                <a:spcPct val="120000"/>
              </a:lnSpc>
            </a:pPr>
            <a:r>
              <a:rPr lang="en-US" i="1" dirty="0">
                <a:solidFill>
                  <a:schemeClr val="bg1">
                    <a:lumMod val="65000"/>
                  </a:schemeClr>
                </a:solidFill>
              </a:rPr>
              <a:t>Valparaiso Ave</a:t>
            </a:r>
            <a:endParaRPr lang="en-US" sz="1800" i="1" dirty="0">
              <a:solidFill>
                <a:schemeClr val="bg1">
                  <a:lumMod val="65000"/>
                </a:schemeClr>
              </a:solidFill>
            </a:endParaRPr>
          </a:p>
        </p:txBody>
      </p:sp>
      <p:sp>
        <p:nvSpPr>
          <p:cNvPr id="17" name="TextBox 16">
            <a:extLst>
              <a:ext uri="{FF2B5EF4-FFF2-40B4-BE49-F238E27FC236}">
                <a16:creationId xmlns:a16="http://schemas.microsoft.com/office/drawing/2014/main" id="{C658EB3D-BB8D-244A-E01E-0EB1B7C9CCD7}"/>
              </a:ext>
            </a:extLst>
          </p:cNvPr>
          <p:cNvSpPr txBox="1"/>
          <p:nvPr/>
        </p:nvSpPr>
        <p:spPr>
          <a:xfrm rot="1807012">
            <a:off x="5331175" y="5508720"/>
            <a:ext cx="2667000" cy="402546"/>
          </a:xfrm>
          <a:prstGeom prst="rect">
            <a:avLst/>
          </a:prstGeom>
          <a:noFill/>
        </p:spPr>
        <p:txBody>
          <a:bodyPr wrap="square">
            <a:spAutoFit/>
          </a:bodyPr>
          <a:lstStyle/>
          <a:p>
            <a:pPr algn="ctr">
              <a:lnSpc>
                <a:spcPct val="120000"/>
              </a:lnSpc>
            </a:pPr>
            <a:r>
              <a:rPr lang="en-US" i="1" dirty="0">
                <a:solidFill>
                  <a:schemeClr val="bg1">
                    <a:lumMod val="65000"/>
                  </a:schemeClr>
                </a:solidFill>
              </a:rPr>
              <a:t>Victoria Ave</a:t>
            </a:r>
            <a:endParaRPr lang="en-US" sz="1800" i="1" dirty="0">
              <a:solidFill>
                <a:schemeClr val="bg1">
                  <a:lumMod val="65000"/>
                </a:schemeClr>
              </a:solidFill>
            </a:endParaRPr>
          </a:p>
        </p:txBody>
      </p:sp>
      <p:sp>
        <p:nvSpPr>
          <p:cNvPr id="18" name="TextBox 17">
            <a:extLst>
              <a:ext uri="{FF2B5EF4-FFF2-40B4-BE49-F238E27FC236}">
                <a16:creationId xmlns:a16="http://schemas.microsoft.com/office/drawing/2014/main" id="{3C28BC7E-FC1F-C828-B018-969863C38E4B}"/>
              </a:ext>
            </a:extLst>
          </p:cNvPr>
          <p:cNvSpPr txBox="1"/>
          <p:nvPr/>
        </p:nvSpPr>
        <p:spPr>
          <a:xfrm rot="1807012">
            <a:off x="8668936" y="3825879"/>
            <a:ext cx="2667000" cy="646331"/>
          </a:xfrm>
          <a:prstGeom prst="rect">
            <a:avLst/>
          </a:prstGeom>
          <a:noFill/>
        </p:spPr>
        <p:txBody>
          <a:bodyPr wrap="square">
            <a:spAutoFit/>
          </a:bodyPr>
          <a:lstStyle/>
          <a:p>
            <a:pPr algn="ctr"/>
            <a:r>
              <a:rPr lang="en-US" i="1" dirty="0">
                <a:solidFill>
                  <a:schemeClr val="bg1">
                    <a:lumMod val="65000"/>
                  </a:schemeClr>
                </a:solidFill>
              </a:rPr>
              <a:t>El Camino</a:t>
            </a:r>
          </a:p>
          <a:p>
            <a:pPr algn="ctr"/>
            <a:r>
              <a:rPr lang="en-US" sz="1800" i="1" dirty="0">
                <a:solidFill>
                  <a:schemeClr val="bg1">
                    <a:lumMod val="65000"/>
                  </a:schemeClr>
                </a:solidFill>
              </a:rPr>
              <a:t>Real</a:t>
            </a:r>
          </a:p>
        </p:txBody>
      </p:sp>
    </p:spTree>
    <p:extLst>
      <p:ext uri="{BB962C8B-B14F-4D97-AF65-F5344CB8AC3E}">
        <p14:creationId xmlns:p14="http://schemas.microsoft.com/office/powerpoint/2010/main" val="4809362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64021-38E6-9A18-CCF2-E5D421657C3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07F8235-A05A-0C5C-E158-2AFFB2F695F9}"/>
              </a:ext>
            </a:extLst>
          </p:cNvPr>
          <p:cNvSpPr>
            <a:spLocks noGrp="1"/>
          </p:cNvSpPr>
          <p:nvPr>
            <p:ph type="ctrTitle"/>
          </p:nvPr>
        </p:nvSpPr>
        <p:spPr/>
        <p:txBody>
          <a:bodyPr/>
          <a:lstStyle/>
          <a:p>
            <a:r>
              <a:rPr lang="en-US" dirty="0"/>
              <a:t>Pause for Questions</a:t>
            </a:r>
          </a:p>
        </p:txBody>
      </p:sp>
      <p:sp>
        <p:nvSpPr>
          <p:cNvPr id="4" name="Slide Number Placeholder 3">
            <a:extLst>
              <a:ext uri="{FF2B5EF4-FFF2-40B4-BE49-F238E27FC236}">
                <a16:creationId xmlns:a16="http://schemas.microsoft.com/office/drawing/2014/main" id="{6C665232-E494-5987-2A75-86F735B8B71C}"/>
              </a:ext>
            </a:extLst>
          </p:cNvPr>
          <p:cNvSpPr>
            <a:spLocks noGrp="1"/>
          </p:cNvSpPr>
          <p:nvPr>
            <p:ph type="sldNum" sz="quarter" idx="12"/>
          </p:nvPr>
        </p:nvSpPr>
        <p:spPr/>
        <p:txBody>
          <a:bodyPr/>
          <a:lstStyle/>
          <a:p>
            <a:fld id="{71B796C4-D855-4E56-BE4E-9B45D9CAC4C9}" type="slidenum">
              <a:rPr lang="en-US" smtClean="0"/>
              <a:pPr/>
              <a:t>17</a:t>
            </a:fld>
            <a:endParaRPr lang="en-US"/>
          </a:p>
        </p:txBody>
      </p:sp>
    </p:spTree>
    <p:extLst>
      <p:ext uri="{BB962C8B-B14F-4D97-AF65-F5344CB8AC3E}">
        <p14:creationId xmlns:p14="http://schemas.microsoft.com/office/powerpoint/2010/main" val="8390659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AE371-CD14-67C7-0260-88D10E4184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5C7477-6F10-E5E3-8E54-C79E41088C68}"/>
              </a:ext>
            </a:extLst>
          </p:cNvPr>
          <p:cNvSpPr>
            <a:spLocks noGrp="1"/>
          </p:cNvSpPr>
          <p:nvPr>
            <p:ph type="title"/>
          </p:nvPr>
        </p:nvSpPr>
        <p:spPr>
          <a:xfrm>
            <a:off x="172192" y="136525"/>
            <a:ext cx="12019808" cy="1324631"/>
          </a:xfrm>
        </p:spPr>
        <p:txBody>
          <a:bodyPr>
            <a:normAutofit/>
          </a:bodyPr>
          <a:lstStyle/>
          <a:p>
            <a:r>
              <a:rPr lang="en-US" dirty="0"/>
              <a:t>Refine Development Approach</a:t>
            </a:r>
          </a:p>
        </p:txBody>
      </p:sp>
      <p:sp>
        <p:nvSpPr>
          <p:cNvPr id="6" name="Slide Number Placeholder 5">
            <a:extLst>
              <a:ext uri="{FF2B5EF4-FFF2-40B4-BE49-F238E27FC236}">
                <a16:creationId xmlns:a16="http://schemas.microsoft.com/office/drawing/2014/main" id="{FC6E5263-8A05-FAC2-D7EF-039A8ED2BC53}"/>
              </a:ext>
            </a:extLst>
          </p:cNvPr>
          <p:cNvSpPr>
            <a:spLocks noGrp="1"/>
          </p:cNvSpPr>
          <p:nvPr>
            <p:ph type="sldNum" sz="quarter" idx="12"/>
          </p:nvPr>
        </p:nvSpPr>
        <p:spPr/>
        <p:txBody>
          <a:bodyPr/>
          <a:lstStyle/>
          <a:p>
            <a:fld id="{71B796C4-D855-4E56-BE4E-9B45D9CAC4C9}" type="slidenum">
              <a:rPr lang="en-US" smtClean="0"/>
              <a:pPr/>
              <a:t>18</a:t>
            </a:fld>
            <a:endParaRPr lang="en-US"/>
          </a:p>
        </p:txBody>
      </p:sp>
      <p:pic>
        <p:nvPicPr>
          <p:cNvPr id="12" name="Picture 11">
            <a:extLst>
              <a:ext uri="{FF2B5EF4-FFF2-40B4-BE49-F238E27FC236}">
                <a16:creationId xmlns:a16="http://schemas.microsoft.com/office/drawing/2014/main" id="{18A1B6EE-9E31-57D2-DF5B-746CE5D83FC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62401" y="1784350"/>
            <a:ext cx="7974179" cy="4571999"/>
          </a:xfrm>
          <a:prstGeom prst="rect">
            <a:avLst/>
          </a:prstGeom>
        </p:spPr>
      </p:pic>
      <p:sp>
        <p:nvSpPr>
          <p:cNvPr id="4" name="TextBox 3">
            <a:extLst>
              <a:ext uri="{FF2B5EF4-FFF2-40B4-BE49-F238E27FC236}">
                <a16:creationId xmlns:a16="http://schemas.microsoft.com/office/drawing/2014/main" id="{28D72D33-9137-1651-0B1A-6DA5D2D17177}"/>
              </a:ext>
            </a:extLst>
          </p:cNvPr>
          <p:cNvSpPr txBox="1"/>
          <p:nvPr/>
        </p:nvSpPr>
        <p:spPr>
          <a:xfrm>
            <a:off x="609600" y="1784350"/>
            <a:ext cx="10058401" cy="4223913"/>
          </a:xfrm>
          <a:prstGeom prst="rect">
            <a:avLst/>
          </a:prstGeom>
          <a:noFill/>
        </p:spPr>
        <p:txBody>
          <a:bodyPr wrap="square" lIns="91440" tIns="45720" rIns="91440" bIns="45720" anchor="t">
            <a:spAutoFit/>
          </a:bodyPr>
          <a:lstStyle/>
          <a:p>
            <a:pPr>
              <a:lnSpc>
                <a:spcPct val="120000"/>
              </a:lnSpc>
            </a:pPr>
            <a:r>
              <a:rPr lang="en-US" sz="2400" b="1" dirty="0"/>
              <a:t>Base Case:</a:t>
            </a:r>
          </a:p>
          <a:p>
            <a:pPr marL="457200" indent="-457200">
              <a:lnSpc>
                <a:spcPct val="120000"/>
              </a:lnSpc>
              <a:spcAft>
                <a:spcPts val="2400"/>
              </a:spcAft>
              <a:buFont typeface="Arial" panose="020B0604020202020204" pitchFamily="34" charset="0"/>
              <a:buChar char="•"/>
            </a:pPr>
            <a:r>
              <a:rPr lang="en-US" sz="2400" dirty="0"/>
              <a:t>RM-40 Setbacks: 40 feet</a:t>
            </a:r>
          </a:p>
          <a:p>
            <a:pPr>
              <a:lnSpc>
                <a:spcPct val="120000"/>
              </a:lnSpc>
            </a:pPr>
            <a:r>
              <a:rPr lang="en-US" sz="2400" b="1" dirty="0"/>
              <a:t>SB 79 Requirements:</a:t>
            </a:r>
          </a:p>
          <a:p>
            <a:pPr marL="457200" indent="-457200">
              <a:lnSpc>
                <a:spcPct val="120000"/>
              </a:lnSpc>
              <a:buFont typeface="Arial" panose="020B0604020202020204" pitchFamily="34" charset="0"/>
              <a:buChar char="•"/>
            </a:pPr>
            <a:r>
              <a:rPr lang="en-US" sz="2400" dirty="0"/>
              <a:t>Height: 75 feet</a:t>
            </a:r>
          </a:p>
          <a:p>
            <a:pPr marL="457200" indent="-457200">
              <a:lnSpc>
                <a:spcPct val="120000"/>
              </a:lnSpc>
              <a:spcAft>
                <a:spcPts val="2400"/>
              </a:spcAft>
              <a:buFont typeface="Arial" panose="020B0604020202020204" pitchFamily="34" charset="0"/>
              <a:buChar char="•"/>
            </a:pPr>
            <a:r>
              <a:rPr lang="en-US" sz="2400" dirty="0"/>
              <a:t>FAR: 3.5</a:t>
            </a:r>
          </a:p>
          <a:p>
            <a:pPr>
              <a:lnSpc>
                <a:spcPct val="120000"/>
              </a:lnSpc>
            </a:pPr>
            <a:r>
              <a:rPr lang="en-US" sz="2400" b="1" dirty="0"/>
              <a:t>Implication:</a:t>
            </a:r>
          </a:p>
          <a:p>
            <a:pPr marL="457200" indent="-457200">
              <a:lnSpc>
                <a:spcPct val="120000"/>
              </a:lnSpc>
              <a:buFont typeface="Arial" panose="020B0604020202020204" pitchFamily="34" charset="0"/>
              <a:buChar char="•"/>
            </a:pPr>
            <a:r>
              <a:rPr lang="en-US" sz="2400" dirty="0"/>
              <a:t>Height: 90 feet</a:t>
            </a:r>
          </a:p>
          <a:p>
            <a:pPr marL="457200" indent="-457200">
              <a:lnSpc>
                <a:spcPct val="120000"/>
              </a:lnSpc>
              <a:buFont typeface="Arial" panose="020B0604020202020204" pitchFamily="34" charset="0"/>
              <a:buChar char="•"/>
            </a:pPr>
            <a:r>
              <a:rPr lang="en-US" sz="2400" dirty="0"/>
              <a:t>10 Stories</a:t>
            </a:r>
          </a:p>
        </p:txBody>
      </p:sp>
      <p:sp>
        <p:nvSpPr>
          <p:cNvPr id="5" name="TextBox 4">
            <a:extLst>
              <a:ext uri="{FF2B5EF4-FFF2-40B4-BE49-F238E27FC236}">
                <a16:creationId xmlns:a16="http://schemas.microsoft.com/office/drawing/2014/main" id="{3C8B683C-204D-29F3-5B08-35E352A92DEA}"/>
              </a:ext>
            </a:extLst>
          </p:cNvPr>
          <p:cNvSpPr txBox="1"/>
          <p:nvPr/>
        </p:nvSpPr>
        <p:spPr>
          <a:xfrm>
            <a:off x="9144000" y="5998254"/>
            <a:ext cx="2667000" cy="402546"/>
          </a:xfrm>
          <a:prstGeom prst="rect">
            <a:avLst/>
          </a:prstGeom>
          <a:noFill/>
        </p:spPr>
        <p:txBody>
          <a:bodyPr wrap="square">
            <a:spAutoFit/>
          </a:bodyPr>
          <a:lstStyle/>
          <a:p>
            <a:pPr algn="r">
              <a:lnSpc>
                <a:spcPct val="120000"/>
              </a:lnSpc>
            </a:pPr>
            <a:r>
              <a:rPr lang="en-US" sz="1800" b="1" dirty="0"/>
              <a:t>110 Glenwood</a:t>
            </a:r>
          </a:p>
        </p:txBody>
      </p:sp>
      <p:sp>
        <p:nvSpPr>
          <p:cNvPr id="11" name="TextBox 10">
            <a:extLst>
              <a:ext uri="{FF2B5EF4-FFF2-40B4-BE49-F238E27FC236}">
                <a16:creationId xmlns:a16="http://schemas.microsoft.com/office/drawing/2014/main" id="{889F8385-2405-C1FB-3451-0F559544A436}"/>
              </a:ext>
            </a:extLst>
          </p:cNvPr>
          <p:cNvSpPr txBox="1"/>
          <p:nvPr/>
        </p:nvSpPr>
        <p:spPr>
          <a:xfrm rot="1823338">
            <a:off x="5162550" y="5062618"/>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Laurel Street</a:t>
            </a:r>
          </a:p>
        </p:txBody>
      </p:sp>
      <p:sp>
        <p:nvSpPr>
          <p:cNvPr id="14" name="TextBox 13">
            <a:extLst>
              <a:ext uri="{FF2B5EF4-FFF2-40B4-BE49-F238E27FC236}">
                <a16:creationId xmlns:a16="http://schemas.microsoft.com/office/drawing/2014/main" id="{A5FE3663-C96D-CC38-0983-52DDCEF2FF45}"/>
              </a:ext>
            </a:extLst>
          </p:cNvPr>
          <p:cNvSpPr txBox="1"/>
          <p:nvPr/>
        </p:nvSpPr>
        <p:spPr>
          <a:xfrm rot="19835212">
            <a:off x="4748061" y="2413292"/>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Glenwood Ave</a:t>
            </a:r>
          </a:p>
        </p:txBody>
      </p:sp>
      <p:sp>
        <p:nvSpPr>
          <p:cNvPr id="15" name="TextBox 14">
            <a:extLst>
              <a:ext uri="{FF2B5EF4-FFF2-40B4-BE49-F238E27FC236}">
                <a16:creationId xmlns:a16="http://schemas.microsoft.com/office/drawing/2014/main" id="{88486847-7410-61D0-A57D-4221A8778C4C}"/>
              </a:ext>
            </a:extLst>
          </p:cNvPr>
          <p:cNvSpPr txBox="1"/>
          <p:nvPr/>
        </p:nvSpPr>
        <p:spPr>
          <a:xfrm>
            <a:off x="8305800" y="2667000"/>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R-1A Lot</a:t>
            </a:r>
          </a:p>
        </p:txBody>
      </p:sp>
      <p:sp>
        <p:nvSpPr>
          <p:cNvPr id="16" name="TextBox 15">
            <a:extLst>
              <a:ext uri="{FF2B5EF4-FFF2-40B4-BE49-F238E27FC236}">
                <a16:creationId xmlns:a16="http://schemas.microsoft.com/office/drawing/2014/main" id="{80E4EEB9-A87D-DFF1-8D3F-3243A34E2BFA}"/>
              </a:ext>
            </a:extLst>
          </p:cNvPr>
          <p:cNvSpPr txBox="1"/>
          <p:nvPr/>
        </p:nvSpPr>
        <p:spPr>
          <a:xfrm>
            <a:off x="9067800" y="5573483"/>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R-1A Lot</a:t>
            </a:r>
          </a:p>
        </p:txBody>
      </p:sp>
    </p:spTree>
    <p:extLst>
      <p:ext uri="{BB962C8B-B14F-4D97-AF65-F5344CB8AC3E}">
        <p14:creationId xmlns:p14="http://schemas.microsoft.com/office/powerpoint/2010/main" val="17998752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4085B-F555-22B5-2736-F5C130C807A4}"/>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BDED04C9-14F0-7F1C-FBA3-7B83B830B1AB}"/>
              </a:ext>
            </a:extLst>
          </p:cNvPr>
          <p:cNvPicPr>
            <a:picLocks noChangeAspect="1"/>
          </p:cNvPicPr>
          <p:nvPr/>
        </p:nvPicPr>
        <p:blipFill>
          <a:blip r:embed="rId2">
            <a:extLst>
              <a:ext uri="{28A0092B-C50C-407E-A947-70E740481C1C}">
                <a14:useLocalDpi xmlns:a14="http://schemas.microsoft.com/office/drawing/2010/main" val="0"/>
              </a:ext>
            </a:extLst>
          </a:blip>
          <a:srcRect r="5733"/>
          <a:stretch>
            <a:fillRect/>
          </a:stretch>
        </p:blipFill>
        <p:spPr>
          <a:xfrm>
            <a:off x="4675021" y="1784350"/>
            <a:ext cx="7516979" cy="4571998"/>
          </a:xfrm>
          <a:prstGeom prst="rect">
            <a:avLst/>
          </a:prstGeom>
        </p:spPr>
      </p:pic>
      <p:sp>
        <p:nvSpPr>
          <p:cNvPr id="13" name="TextBox 12">
            <a:extLst>
              <a:ext uri="{FF2B5EF4-FFF2-40B4-BE49-F238E27FC236}">
                <a16:creationId xmlns:a16="http://schemas.microsoft.com/office/drawing/2014/main" id="{97F049DB-CAB7-2B08-40FE-E54E11D4786E}"/>
              </a:ext>
            </a:extLst>
          </p:cNvPr>
          <p:cNvSpPr txBox="1">
            <a:spLocks/>
          </p:cNvSpPr>
          <p:nvPr/>
        </p:nvSpPr>
        <p:spPr>
          <a:xfrm>
            <a:off x="609600" y="1600200"/>
            <a:ext cx="10058401" cy="4674485"/>
          </a:xfrm>
          <a:prstGeom prst="rect">
            <a:avLst/>
          </a:prstGeom>
          <a:noFill/>
        </p:spPr>
        <p:txBody>
          <a:bodyPr wrap="square" lIns="91440" tIns="45720" rIns="91440" bIns="45720" anchor="t">
            <a:spAutoFit/>
          </a:bodyPr>
          <a:lstStyle/>
          <a:p>
            <a:pPr>
              <a:lnSpc>
                <a:spcPct val="120000"/>
              </a:lnSpc>
            </a:pPr>
            <a:r>
              <a:rPr lang="en-US" b="1" dirty="0"/>
              <a:t>SCENARIO 1: Minimum Frontage</a:t>
            </a:r>
          </a:p>
          <a:p>
            <a:pPr>
              <a:lnSpc>
                <a:spcPct val="120000"/>
              </a:lnSpc>
            </a:pPr>
            <a:r>
              <a:rPr lang="en-US" b="1" dirty="0"/>
              <a:t>Setbacks:</a:t>
            </a:r>
          </a:p>
          <a:p>
            <a:pPr marL="457200" indent="-457200">
              <a:lnSpc>
                <a:spcPct val="120000"/>
              </a:lnSpc>
              <a:buFont typeface="Arial" panose="020B0604020202020204" pitchFamily="34" charset="0"/>
              <a:buChar char="•"/>
            </a:pPr>
            <a:r>
              <a:rPr lang="en-US" dirty="0"/>
              <a:t>Front: 10 feet</a:t>
            </a:r>
          </a:p>
          <a:p>
            <a:pPr marL="457200" indent="-457200">
              <a:lnSpc>
                <a:spcPct val="120000"/>
              </a:lnSpc>
              <a:buFont typeface="Arial" panose="020B0604020202020204" pitchFamily="34" charset="0"/>
              <a:buChar char="•"/>
            </a:pPr>
            <a:r>
              <a:rPr lang="en-US" dirty="0"/>
              <a:t>Rear: NA</a:t>
            </a:r>
          </a:p>
          <a:p>
            <a:pPr marL="457200" indent="-457200">
              <a:lnSpc>
                <a:spcPct val="120000"/>
              </a:lnSpc>
              <a:buFont typeface="Arial" panose="020B0604020202020204" pitchFamily="34" charset="0"/>
              <a:buChar char="•"/>
            </a:pPr>
            <a:r>
              <a:rPr lang="en-US" dirty="0"/>
              <a:t>Side: NA</a:t>
            </a:r>
          </a:p>
          <a:p>
            <a:pPr marL="457200" indent="-457200">
              <a:lnSpc>
                <a:spcPct val="120000"/>
              </a:lnSpc>
              <a:spcAft>
                <a:spcPts val="2400"/>
              </a:spcAft>
              <a:buFont typeface="Arial" panose="020B0604020202020204" pitchFamily="34" charset="0"/>
              <a:buChar char="•"/>
            </a:pPr>
            <a:r>
              <a:rPr lang="en-US" dirty="0"/>
              <a:t>R-1 Adjacent: 40 feet</a:t>
            </a:r>
            <a:endParaRPr lang="en-US" b="1" dirty="0"/>
          </a:p>
          <a:p>
            <a:pPr>
              <a:lnSpc>
                <a:spcPct val="120000"/>
              </a:lnSpc>
            </a:pPr>
            <a:r>
              <a:rPr lang="en-US" b="1" dirty="0"/>
              <a:t>SB 79 Requirements:</a:t>
            </a:r>
          </a:p>
          <a:p>
            <a:pPr marL="457200" indent="-457200">
              <a:lnSpc>
                <a:spcPct val="120000"/>
              </a:lnSpc>
              <a:buFont typeface="Arial" panose="020B0604020202020204" pitchFamily="34" charset="0"/>
              <a:buChar char="•"/>
            </a:pPr>
            <a:r>
              <a:rPr lang="en-US" dirty="0"/>
              <a:t>Height: 75 feet min.</a:t>
            </a:r>
          </a:p>
          <a:p>
            <a:pPr marL="457200" indent="-457200">
              <a:lnSpc>
                <a:spcPct val="120000"/>
              </a:lnSpc>
              <a:spcAft>
                <a:spcPts val="2400"/>
              </a:spcAft>
              <a:buFont typeface="Arial" panose="020B0604020202020204" pitchFamily="34" charset="0"/>
              <a:buChar char="•"/>
            </a:pPr>
            <a:r>
              <a:rPr lang="en-US" dirty="0"/>
              <a:t>FAR: 3.5 min.</a:t>
            </a:r>
          </a:p>
          <a:p>
            <a:pPr>
              <a:lnSpc>
                <a:spcPct val="120000"/>
              </a:lnSpc>
            </a:pPr>
            <a:r>
              <a:rPr lang="en-US" b="1" dirty="0"/>
              <a:t>Implication:</a:t>
            </a:r>
          </a:p>
          <a:p>
            <a:pPr marL="457200" indent="-457200">
              <a:lnSpc>
                <a:spcPct val="120000"/>
              </a:lnSpc>
              <a:buFont typeface="Arial" panose="020B0604020202020204" pitchFamily="34" charset="0"/>
              <a:buChar char="•"/>
            </a:pPr>
            <a:r>
              <a:rPr lang="en-US" dirty="0"/>
              <a:t>Height: 54 feet</a:t>
            </a:r>
          </a:p>
          <a:p>
            <a:pPr marL="457200" indent="-457200">
              <a:lnSpc>
                <a:spcPct val="120000"/>
              </a:lnSpc>
              <a:buFont typeface="Arial" panose="020B0604020202020204" pitchFamily="34" charset="0"/>
              <a:buChar char="•"/>
            </a:pPr>
            <a:r>
              <a:rPr lang="en-US" dirty="0"/>
              <a:t>6 Stories</a:t>
            </a:r>
          </a:p>
        </p:txBody>
      </p:sp>
      <p:sp>
        <p:nvSpPr>
          <p:cNvPr id="2" name="Title 1">
            <a:extLst>
              <a:ext uri="{FF2B5EF4-FFF2-40B4-BE49-F238E27FC236}">
                <a16:creationId xmlns:a16="http://schemas.microsoft.com/office/drawing/2014/main" id="{2F2FF1D6-4413-35BB-EEF9-5BEB0C3CC4C0}"/>
              </a:ext>
            </a:extLst>
          </p:cNvPr>
          <p:cNvSpPr>
            <a:spLocks noGrp="1"/>
          </p:cNvSpPr>
          <p:nvPr>
            <p:ph type="title"/>
          </p:nvPr>
        </p:nvSpPr>
        <p:spPr>
          <a:xfrm>
            <a:off x="172192" y="136525"/>
            <a:ext cx="12019808" cy="1324631"/>
          </a:xfrm>
        </p:spPr>
        <p:txBody>
          <a:bodyPr>
            <a:normAutofit/>
          </a:bodyPr>
          <a:lstStyle/>
          <a:p>
            <a:r>
              <a:rPr lang="en-US" dirty="0"/>
              <a:t>Setback Scenario – Minimum Frontage</a:t>
            </a:r>
          </a:p>
        </p:txBody>
      </p:sp>
      <p:sp>
        <p:nvSpPr>
          <p:cNvPr id="6" name="Slide Number Placeholder 5">
            <a:extLst>
              <a:ext uri="{FF2B5EF4-FFF2-40B4-BE49-F238E27FC236}">
                <a16:creationId xmlns:a16="http://schemas.microsoft.com/office/drawing/2014/main" id="{4E11890B-7DCD-A3F8-B054-F9D47EC91064}"/>
              </a:ext>
            </a:extLst>
          </p:cNvPr>
          <p:cNvSpPr>
            <a:spLocks noGrp="1"/>
          </p:cNvSpPr>
          <p:nvPr>
            <p:ph type="sldNum" sz="quarter" idx="12"/>
          </p:nvPr>
        </p:nvSpPr>
        <p:spPr/>
        <p:txBody>
          <a:bodyPr/>
          <a:lstStyle/>
          <a:p>
            <a:fld id="{71B796C4-D855-4E56-BE4E-9B45D9CAC4C9}" type="slidenum">
              <a:rPr lang="en-US" smtClean="0"/>
              <a:pPr/>
              <a:t>19</a:t>
            </a:fld>
            <a:endParaRPr lang="en-US"/>
          </a:p>
        </p:txBody>
      </p:sp>
      <p:sp>
        <p:nvSpPr>
          <p:cNvPr id="8" name="TextBox 7">
            <a:extLst>
              <a:ext uri="{FF2B5EF4-FFF2-40B4-BE49-F238E27FC236}">
                <a16:creationId xmlns:a16="http://schemas.microsoft.com/office/drawing/2014/main" id="{A495881E-11A4-9ACA-1B19-2B293DC886E9}"/>
              </a:ext>
            </a:extLst>
          </p:cNvPr>
          <p:cNvSpPr txBox="1"/>
          <p:nvPr/>
        </p:nvSpPr>
        <p:spPr>
          <a:xfrm>
            <a:off x="9144000" y="5998254"/>
            <a:ext cx="2667000" cy="402546"/>
          </a:xfrm>
          <a:prstGeom prst="rect">
            <a:avLst/>
          </a:prstGeom>
          <a:noFill/>
        </p:spPr>
        <p:txBody>
          <a:bodyPr wrap="square">
            <a:spAutoFit/>
          </a:bodyPr>
          <a:lstStyle/>
          <a:p>
            <a:pPr algn="r">
              <a:lnSpc>
                <a:spcPct val="120000"/>
              </a:lnSpc>
            </a:pPr>
            <a:r>
              <a:rPr lang="en-US" sz="1800" b="1" dirty="0"/>
              <a:t>110 Glenwood</a:t>
            </a:r>
          </a:p>
        </p:txBody>
      </p:sp>
      <p:grpSp>
        <p:nvGrpSpPr>
          <p:cNvPr id="3" name="Group 2">
            <a:extLst>
              <a:ext uri="{FF2B5EF4-FFF2-40B4-BE49-F238E27FC236}">
                <a16:creationId xmlns:a16="http://schemas.microsoft.com/office/drawing/2014/main" id="{653DD780-A91D-584E-7938-AE10489F96E7}"/>
              </a:ext>
            </a:extLst>
          </p:cNvPr>
          <p:cNvGrpSpPr/>
          <p:nvPr/>
        </p:nvGrpSpPr>
        <p:grpSpPr>
          <a:xfrm>
            <a:off x="5357661" y="2229143"/>
            <a:ext cx="6986739" cy="3746886"/>
            <a:chOff x="5357661" y="2229143"/>
            <a:chExt cx="6986739" cy="3746886"/>
          </a:xfrm>
        </p:grpSpPr>
        <p:sp>
          <p:nvSpPr>
            <p:cNvPr id="15" name="TextBox 14">
              <a:extLst>
                <a:ext uri="{FF2B5EF4-FFF2-40B4-BE49-F238E27FC236}">
                  <a16:creationId xmlns:a16="http://schemas.microsoft.com/office/drawing/2014/main" id="{790FB51F-DB15-8E73-8529-2C34D22603C5}"/>
                </a:ext>
              </a:extLst>
            </p:cNvPr>
            <p:cNvSpPr txBox="1"/>
            <p:nvPr/>
          </p:nvSpPr>
          <p:spPr>
            <a:xfrm rot="1823338">
              <a:off x="5772150" y="5062618"/>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Laurel Street</a:t>
              </a:r>
            </a:p>
          </p:txBody>
        </p:sp>
        <p:sp>
          <p:nvSpPr>
            <p:cNvPr id="16" name="TextBox 15">
              <a:extLst>
                <a:ext uri="{FF2B5EF4-FFF2-40B4-BE49-F238E27FC236}">
                  <a16:creationId xmlns:a16="http://schemas.microsoft.com/office/drawing/2014/main" id="{AC984A39-10D5-E977-E4C9-66C78A5C6102}"/>
                </a:ext>
              </a:extLst>
            </p:cNvPr>
            <p:cNvSpPr txBox="1"/>
            <p:nvPr/>
          </p:nvSpPr>
          <p:spPr>
            <a:xfrm rot="19835212">
              <a:off x="5357661" y="2229143"/>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Glenwood Ave</a:t>
              </a:r>
            </a:p>
          </p:txBody>
        </p:sp>
        <p:sp>
          <p:nvSpPr>
            <p:cNvPr id="17" name="TextBox 16">
              <a:extLst>
                <a:ext uri="{FF2B5EF4-FFF2-40B4-BE49-F238E27FC236}">
                  <a16:creationId xmlns:a16="http://schemas.microsoft.com/office/drawing/2014/main" id="{50922E56-E1FE-A1FC-8618-6FFC8B4EFD4B}"/>
                </a:ext>
              </a:extLst>
            </p:cNvPr>
            <p:cNvSpPr txBox="1"/>
            <p:nvPr/>
          </p:nvSpPr>
          <p:spPr>
            <a:xfrm>
              <a:off x="8915400" y="2667000"/>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R-1A Lot</a:t>
              </a:r>
            </a:p>
          </p:txBody>
        </p:sp>
        <p:sp>
          <p:nvSpPr>
            <p:cNvPr id="18" name="TextBox 17">
              <a:extLst>
                <a:ext uri="{FF2B5EF4-FFF2-40B4-BE49-F238E27FC236}">
                  <a16:creationId xmlns:a16="http://schemas.microsoft.com/office/drawing/2014/main" id="{CB3C539D-A33A-C509-57DC-0BE06E8EE8FB}"/>
                </a:ext>
              </a:extLst>
            </p:cNvPr>
            <p:cNvSpPr txBox="1"/>
            <p:nvPr/>
          </p:nvSpPr>
          <p:spPr>
            <a:xfrm>
              <a:off x="9677400" y="5573483"/>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R-1A Lot</a:t>
              </a:r>
            </a:p>
          </p:txBody>
        </p:sp>
      </p:grpSp>
    </p:spTree>
    <p:extLst>
      <p:ext uri="{BB962C8B-B14F-4D97-AF65-F5344CB8AC3E}">
        <p14:creationId xmlns:p14="http://schemas.microsoft.com/office/powerpoint/2010/main" val="23847650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C3A6A-DB8C-3AF0-1F71-76691AAFFC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C091CD-8611-DD7D-1B9D-7076F6663DF7}"/>
              </a:ext>
            </a:extLst>
          </p:cNvPr>
          <p:cNvSpPr>
            <a:spLocks noGrp="1"/>
          </p:cNvSpPr>
          <p:nvPr>
            <p:ph type="title"/>
          </p:nvPr>
        </p:nvSpPr>
        <p:spPr>
          <a:xfrm>
            <a:off x="172192" y="136525"/>
            <a:ext cx="12019808" cy="1324631"/>
          </a:xfrm>
        </p:spPr>
        <p:txBody>
          <a:bodyPr/>
          <a:lstStyle/>
          <a:p>
            <a:r>
              <a:rPr lang="en-US" dirty="0"/>
              <a:t>Agenda</a:t>
            </a:r>
          </a:p>
        </p:txBody>
      </p:sp>
      <p:sp>
        <p:nvSpPr>
          <p:cNvPr id="6" name="Slide Number Placeholder 5">
            <a:extLst>
              <a:ext uri="{FF2B5EF4-FFF2-40B4-BE49-F238E27FC236}">
                <a16:creationId xmlns:a16="http://schemas.microsoft.com/office/drawing/2014/main" id="{B0E2244F-FFA2-358C-3267-B51E6A64A04E}"/>
              </a:ext>
            </a:extLst>
          </p:cNvPr>
          <p:cNvSpPr>
            <a:spLocks noGrp="1"/>
          </p:cNvSpPr>
          <p:nvPr>
            <p:ph type="sldNum" sz="quarter" idx="12"/>
          </p:nvPr>
        </p:nvSpPr>
        <p:spPr/>
        <p:txBody>
          <a:bodyPr/>
          <a:lstStyle/>
          <a:p>
            <a:fld id="{71B796C4-D855-4E56-BE4E-9B45D9CAC4C9}" type="slidenum">
              <a:rPr lang="en-US" smtClean="0"/>
              <a:pPr/>
              <a:t>2</a:t>
            </a:fld>
            <a:endParaRPr lang="en-US"/>
          </a:p>
        </p:txBody>
      </p:sp>
      <p:sp>
        <p:nvSpPr>
          <p:cNvPr id="4" name="TextBox 3">
            <a:extLst>
              <a:ext uri="{FF2B5EF4-FFF2-40B4-BE49-F238E27FC236}">
                <a16:creationId xmlns:a16="http://schemas.microsoft.com/office/drawing/2014/main" id="{D429CA75-F63D-2772-A8CD-54D7205F4539}"/>
              </a:ext>
            </a:extLst>
          </p:cNvPr>
          <p:cNvSpPr txBox="1"/>
          <p:nvPr/>
        </p:nvSpPr>
        <p:spPr>
          <a:xfrm>
            <a:off x="1524000" y="1837186"/>
            <a:ext cx="9144000" cy="4189480"/>
          </a:xfrm>
          <a:prstGeom prst="rect">
            <a:avLst/>
          </a:prstGeom>
          <a:noFill/>
        </p:spPr>
        <p:txBody>
          <a:bodyPr wrap="square" lIns="91440" tIns="45720" rIns="91440" bIns="45720" anchor="t">
            <a:spAutoFit/>
          </a:bodyPr>
          <a:lstStyle/>
          <a:p>
            <a:pPr marL="342900" indent="-342900">
              <a:lnSpc>
                <a:spcPct val="120000"/>
              </a:lnSpc>
              <a:buFont typeface="Arial" panose="020B0604020202020204" pitchFamily="34" charset="0"/>
              <a:buChar char="•"/>
            </a:pPr>
            <a:r>
              <a:rPr lang="en-US" sz="3200" b="1" dirty="0"/>
              <a:t>Project Schedule</a:t>
            </a:r>
          </a:p>
          <a:p>
            <a:pPr marL="342900" indent="-342900">
              <a:lnSpc>
                <a:spcPct val="120000"/>
              </a:lnSpc>
              <a:buFont typeface="Arial" panose="020B0604020202020204" pitchFamily="34" charset="0"/>
              <a:buChar char="•"/>
            </a:pPr>
            <a:r>
              <a:rPr lang="en-US" sz="3200" b="1" dirty="0"/>
              <a:t>What is SB 79?</a:t>
            </a:r>
          </a:p>
          <a:p>
            <a:pPr marL="342900" indent="-342900">
              <a:lnSpc>
                <a:spcPct val="120000"/>
              </a:lnSpc>
              <a:buFont typeface="Arial" panose="020B0604020202020204" pitchFamily="34" charset="0"/>
              <a:buChar char="•"/>
            </a:pPr>
            <a:r>
              <a:rPr lang="en-US" sz="3200" b="1" dirty="0"/>
              <a:t>SB 79 in Atherton</a:t>
            </a:r>
            <a:endParaRPr lang="en-US" sz="3200" i="1" dirty="0">
              <a:solidFill>
                <a:srgbClr val="002060"/>
              </a:solidFill>
            </a:endParaRPr>
          </a:p>
          <a:p>
            <a:pPr marL="342900" indent="-342900">
              <a:lnSpc>
                <a:spcPct val="120000"/>
              </a:lnSpc>
              <a:buFont typeface="Arial" panose="020B0604020202020204" pitchFamily="34" charset="0"/>
              <a:buChar char="•"/>
            </a:pPr>
            <a:r>
              <a:rPr lang="en-US" sz="3200" b="1" dirty="0"/>
              <a:t>Development Approach</a:t>
            </a:r>
          </a:p>
          <a:p>
            <a:pPr marL="342900" indent="-342900">
              <a:lnSpc>
                <a:spcPct val="120000"/>
              </a:lnSpc>
              <a:buFont typeface="Arial" panose="020B0604020202020204" pitchFamily="34" charset="0"/>
              <a:buChar char="•"/>
            </a:pPr>
            <a:r>
              <a:rPr lang="en-US" sz="3200" b="1" dirty="0"/>
              <a:t>Design Strategies</a:t>
            </a:r>
            <a:endParaRPr lang="en-US" sz="3200" dirty="0"/>
          </a:p>
          <a:p>
            <a:pPr marL="342900" indent="-342900">
              <a:lnSpc>
                <a:spcPct val="120000"/>
              </a:lnSpc>
              <a:buFont typeface="Arial" panose="020B0604020202020204" pitchFamily="34" charset="0"/>
              <a:buChar char="•"/>
            </a:pPr>
            <a:r>
              <a:rPr lang="en-US" sz="3200" b="1" dirty="0"/>
              <a:t>Other Development Issues</a:t>
            </a:r>
          </a:p>
          <a:p>
            <a:pPr marL="342900" indent="-342900">
              <a:lnSpc>
                <a:spcPct val="120000"/>
              </a:lnSpc>
              <a:buFont typeface="Arial" panose="020B0604020202020204" pitchFamily="34" charset="0"/>
              <a:buChar char="•"/>
            </a:pPr>
            <a:r>
              <a:rPr lang="en-US" sz="3200" b="1" dirty="0"/>
              <a:t>Summary and Next Steps</a:t>
            </a:r>
          </a:p>
        </p:txBody>
      </p:sp>
    </p:spTree>
    <p:extLst>
      <p:ext uri="{BB962C8B-B14F-4D97-AF65-F5344CB8AC3E}">
        <p14:creationId xmlns:p14="http://schemas.microsoft.com/office/powerpoint/2010/main" val="28411646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E81CA-EA10-1AE3-CDFA-8F53007E65F6}"/>
            </a:ext>
          </a:extLst>
        </p:cNvPr>
        <p:cNvGrpSpPr/>
        <p:nvPr/>
      </p:nvGrpSpPr>
      <p:grpSpPr>
        <a:xfrm>
          <a:off x="0" y="0"/>
          <a:ext cx="0" cy="0"/>
          <a:chOff x="0" y="0"/>
          <a:chExt cx="0" cy="0"/>
        </a:xfrm>
      </p:grpSpPr>
      <p:pic>
        <p:nvPicPr>
          <p:cNvPr id="108" name="Picture 107">
            <a:extLst>
              <a:ext uri="{FF2B5EF4-FFF2-40B4-BE49-F238E27FC236}">
                <a16:creationId xmlns:a16="http://schemas.microsoft.com/office/drawing/2014/main" id="{3F149E4D-FBB1-6C02-5AED-DC3B6F22FBF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9902" b="9902"/>
          <a:stretch/>
        </p:blipFill>
        <p:spPr>
          <a:xfrm>
            <a:off x="4575746" y="3252787"/>
            <a:ext cx="6778054" cy="3276600"/>
          </a:xfrm>
          <a:prstGeom prst="rect">
            <a:avLst/>
          </a:prstGeom>
        </p:spPr>
      </p:pic>
      <p:sp>
        <p:nvSpPr>
          <p:cNvPr id="2" name="Title 1">
            <a:extLst>
              <a:ext uri="{FF2B5EF4-FFF2-40B4-BE49-F238E27FC236}">
                <a16:creationId xmlns:a16="http://schemas.microsoft.com/office/drawing/2014/main" id="{EA20C02D-EBAC-14AE-5A67-8B9AAD69DE55}"/>
              </a:ext>
            </a:extLst>
          </p:cNvPr>
          <p:cNvSpPr>
            <a:spLocks noGrp="1"/>
          </p:cNvSpPr>
          <p:nvPr>
            <p:ph type="title"/>
          </p:nvPr>
        </p:nvSpPr>
        <p:spPr>
          <a:xfrm>
            <a:off x="172192" y="136525"/>
            <a:ext cx="12019808" cy="1324631"/>
          </a:xfrm>
        </p:spPr>
        <p:txBody>
          <a:bodyPr>
            <a:normAutofit/>
          </a:bodyPr>
          <a:lstStyle/>
          <a:p>
            <a:r>
              <a:rPr lang="en-US" dirty="0"/>
              <a:t>Setback Scenarios – Frontage Design</a:t>
            </a:r>
          </a:p>
        </p:txBody>
      </p:sp>
      <p:sp>
        <p:nvSpPr>
          <p:cNvPr id="6" name="Slide Number Placeholder 5">
            <a:extLst>
              <a:ext uri="{FF2B5EF4-FFF2-40B4-BE49-F238E27FC236}">
                <a16:creationId xmlns:a16="http://schemas.microsoft.com/office/drawing/2014/main" id="{9E24E0FD-F0B7-627A-87C4-63907711072B}"/>
              </a:ext>
            </a:extLst>
          </p:cNvPr>
          <p:cNvSpPr>
            <a:spLocks noGrp="1"/>
          </p:cNvSpPr>
          <p:nvPr>
            <p:ph type="sldNum" sz="quarter" idx="12"/>
          </p:nvPr>
        </p:nvSpPr>
        <p:spPr/>
        <p:txBody>
          <a:bodyPr/>
          <a:lstStyle/>
          <a:p>
            <a:fld id="{71B796C4-D855-4E56-BE4E-9B45D9CAC4C9}" type="slidenum">
              <a:rPr lang="en-US" smtClean="0"/>
              <a:pPr/>
              <a:t>20</a:t>
            </a:fld>
            <a:endParaRPr lang="en-US"/>
          </a:p>
        </p:txBody>
      </p:sp>
      <p:sp>
        <p:nvSpPr>
          <p:cNvPr id="10" name="TextBox 9">
            <a:extLst>
              <a:ext uri="{FF2B5EF4-FFF2-40B4-BE49-F238E27FC236}">
                <a16:creationId xmlns:a16="http://schemas.microsoft.com/office/drawing/2014/main" id="{0613E071-23AC-3FDC-9140-7D3383F11C72}"/>
              </a:ext>
            </a:extLst>
          </p:cNvPr>
          <p:cNvSpPr txBox="1"/>
          <p:nvPr/>
        </p:nvSpPr>
        <p:spPr>
          <a:xfrm>
            <a:off x="873324" y="1817832"/>
            <a:ext cx="3603813" cy="2843855"/>
          </a:xfrm>
          <a:prstGeom prst="rect">
            <a:avLst/>
          </a:prstGeom>
          <a:noFill/>
        </p:spPr>
        <p:txBody>
          <a:bodyPr wrap="square">
            <a:spAutoFit/>
          </a:bodyPr>
          <a:lstStyle/>
          <a:p>
            <a:pPr>
              <a:lnSpc>
                <a:spcPct val="120000"/>
              </a:lnSpc>
              <a:spcAft>
                <a:spcPts val="1200"/>
              </a:spcAft>
            </a:pPr>
            <a:r>
              <a:rPr lang="en-US" sz="2400" b="1" dirty="0"/>
              <a:t>Proposed Frontage</a:t>
            </a:r>
          </a:p>
          <a:p>
            <a:pPr marL="285750" indent="-285750">
              <a:spcAft>
                <a:spcPts val="1200"/>
              </a:spcAft>
              <a:buFont typeface="Arial" panose="020B0604020202020204" pitchFamily="34" charset="0"/>
              <a:buChar char="•"/>
            </a:pPr>
            <a:r>
              <a:rPr lang="en-US" sz="2400" dirty="0"/>
              <a:t>Minimum sidewalk requirement</a:t>
            </a:r>
          </a:p>
          <a:p>
            <a:pPr marL="285750" indent="-285750">
              <a:spcAft>
                <a:spcPts val="1200"/>
              </a:spcAft>
              <a:buFont typeface="Arial" panose="020B0604020202020204" pitchFamily="34" charset="0"/>
              <a:buChar char="•"/>
            </a:pPr>
            <a:r>
              <a:rPr lang="en-US" sz="2400" dirty="0"/>
              <a:t>Street lighting standards</a:t>
            </a:r>
          </a:p>
          <a:p>
            <a:pPr marL="285750" indent="-285750">
              <a:spcAft>
                <a:spcPts val="1200"/>
              </a:spcAft>
              <a:buFont typeface="Arial" panose="020B0604020202020204" pitchFamily="34" charset="0"/>
              <a:buChar char="•"/>
            </a:pPr>
            <a:r>
              <a:rPr lang="en-US" sz="2400" dirty="0"/>
              <a:t>Street trees at regular intervals</a:t>
            </a:r>
          </a:p>
        </p:txBody>
      </p:sp>
      <p:sp>
        <p:nvSpPr>
          <p:cNvPr id="29" name="TextBox 28">
            <a:extLst>
              <a:ext uri="{FF2B5EF4-FFF2-40B4-BE49-F238E27FC236}">
                <a16:creationId xmlns:a16="http://schemas.microsoft.com/office/drawing/2014/main" id="{7AA0C584-F6CB-23D8-E6EE-1A4C4B751C1F}"/>
              </a:ext>
            </a:extLst>
          </p:cNvPr>
          <p:cNvSpPr txBox="1"/>
          <p:nvPr/>
        </p:nvSpPr>
        <p:spPr>
          <a:xfrm>
            <a:off x="858739" y="5943600"/>
            <a:ext cx="3048000" cy="505972"/>
          </a:xfrm>
          <a:prstGeom prst="rect">
            <a:avLst/>
          </a:prstGeom>
          <a:noFill/>
        </p:spPr>
        <p:txBody>
          <a:bodyPr wrap="square">
            <a:spAutoFit/>
          </a:bodyPr>
          <a:lstStyle/>
          <a:p>
            <a:pPr>
              <a:lnSpc>
                <a:spcPct val="120000"/>
              </a:lnSpc>
            </a:pPr>
            <a:r>
              <a:rPr lang="en-US" sz="2400" b="1" dirty="0"/>
              <a:t>Existing Frontage</a:t>
            </a:r>
          </a:p>
        </p:txBody>
      </p:sp>
      <p:pic>
        <p:nvPicPr>
          <p:cNvPr id="55" name="Picture 54">
            <a:extLst>
              <a:ext uri="{FF2B5EF4-FFF2-40B4-BE49-F238E27FC236}">
                <a16:creationId xmlns:a16="http://schemas.microsoft.com/office/drawing/2014/main" id="{F07005FA-E21B-2375-DB5E-DCAC95911634}"/>
              </a:ext>
            </a:extLst>
          </p:cNvPr>
          <p:cNvPicPr>
            <a:picLocks noChangeAspect="1"/>
          </p:cNvPicPr>
          <p:nvPr/>
        </p:nvPicPr>
        <p:blipFill>
          <a:blip r:embed="rId3">
            <a:extLst>
              <a:ext uri="{28A0092B-C50C-407E-A947-70E740481C1C}">
                <a14:useLocalDpi xmlns:a14="http://schemas.microsoft.com/office/drawing/2010/main" val="0"/>
              </a:ext>
            </a:extLst>
          </a:blip>
          <a:srcRect t="9902" b="9902"/>
          <a:stretch/>
        </p:blipFill>
        <p:spPr>
          <a:xfrm>
            <a:off x="4552232" y="1773237"/>
            <a:ext cx="6778054" cy="3276600"/>
          </a:xfrm>
          <a:prstGeom prst="rect">
            <a:avLst/>
          </a:prstGeom>
        </p:spPr>
      </p:pic>
      <p:sp>
        <p:nvSpPr>
          <p:cNvPr id="43" name="TextBox 42">
            <a:extLst>
              <a:ext uri="{FF2B5EF4-FFF2-40B4-BE49-F238E27FC236}">
                <a16:creationId xmlns:a16="http://schemas.microsoft.com/office/drawing/2014/main" id="{95728BB2-3A68-A372-BE37-33D26E12D489}"/>
              </a:ext>
            </a:extLst>
          </p:cNvPr>
          <p:cNvSpPr txBox="1"/>
          <p:nvPr/>
        </p:nvSpPr>
        <p:spPr>
          <a:xfrm>
            <a:off x="4308846" y="1787443"/>
            <a:ext cx="1326776" cy="402546"/>
          </a:xfrm>
          <a:prstGeom prst="rect">
            <a:avLst/>
          </a:prstGeom>
          <a:noFill/>
        </p:spPr>
        <p:txBody>
          <a:bodyPr wrap="square">
            <a:spAutoFit/>
          </a:bodyPr>
          <a:lstStyle/>
          <a:p>
            <a:pPr algn="r">
              <a:lnSpc>
                <a:spcPct val="120000"/>
              </a:lnSpc>
            </a:pPr>
            <a:r>
              <a:rPr lang="en-US" sz="1800" i="1" dirty="0"/>
              <a:t>Street Trees</a:t>
            </a:r>
          </a:p>
        </p:txBody>
      </p:sp>
      <p:sp>
        <p:nvSpPr>
          <p:cNvPr id="46" name="TextBox 45">
            <a:extLst>
              <a:ext uri="{FF2B5EF4-FFF2-40B4-BE49-F238E27FC236}">
                <a16:creationId xmlns:a16="http://schemas.microsoft.com/office/drawing/2014/main" id="{167BEE30-1814-65B2-19F0-73E87C9058AA}"/>
              </a:ext>
            </a:extLst>
          </p:cNvPr>
          <p:cNvSpPr txBox="1"/>
          <p:nvPr/>
        </p:nvSpPr>
        <p:spPr>
          <a:xfrm>
            <a:off x="6106622" y="5680792"/>
            <a:ext cx="1481853" cy="307777"/>
          </a:xfrm>
          <a:prstGeom prst="rect">
            <a:avLst/>
          </a:prstGeom>
          <a:noFill/>
        </p:spPr>
        <p:txBody>
          <a:bodyPr wrap="square">
            <a:spAutoFit/>
          </a:bodyPr>
          <a:lstStyle/>
          <a:p>
            <a:pPr algn="r"/>
            <a:r>
              <a:rPr lang="en-US" sz="1400" dirty="0"/>
              <a:t>Property Line</a:t>
            </a:r>
          </a:p>
        </p:txBody>
      </p:sp>
      <p:cxnSp>
        <p:nvCxnSpPr>
          <p:cNvPr id="59" name="Straight Connector 58">
            <a:extLst>
              <a:ext uri="{FF2B5EF4-FFF2-40B4-BE49-F238E27FC236}">
                <a16:creationId xmlns:a16="http://schemas.microsoft.com/office/drawing/2014/main" id="{29858E0A-C0A5-DD1E-BB34-5E0ECDBE91FD}"/>
              </a:ext>
            </a:extLst>
          </p:cNvPr>
          <p:cNvCxnSpPr>
            <a:cxnSpLocks/>
          </p:cNvCxnSpPr>
          <p:nvPr/>
        </p:nvCxnSpPr>
        <p:spPr>
          <a:xfrm>
            <a:off x="7600232" y="1773237"/>
            <a:ext cx="0" cy="4756150"/>
          </a:xfrm>
          <a:prstGeom prst="line">
            <a:avLst/>
          </a:prstGeom>
          <a:ln w="22225" cap="flat">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6DC33F93-F559-E624-5006-C938BFF8B8F9}"/>
              </a:ext>
            </a:extLst>
          </p:cNvPr>
          <p:cNvSpPr txBox="1"/>
          <p:nvPr/>
        </p:nvSpPr>
        <p:spPr>
          <a:xfrm>
            <a:off x="4264022" y="2320843"/>
            <a:ext cx="1326776" cy="402546"/>
          </a:xfrm>
          <a:prstGeom prst="rect">
            <a:avLst/>
          </a:prstGeom>
          <a:noFill/>
        </p:spPr>
        <p:txBody>
          <a:bodyPr wrap="square">
            <a:spAutoFit/>
          </a:bodyPr>
          <a:lstStyle/>
          <a:p>
            <a:pPr algn="r">
              <a:lnSpc>
                <a:spcPct val="120000"/>
              </a:lnSpc>
            </a:pPr>
            <a:r>
              <a:rPr lang="en-US" i="1" dirty="0"/>
              <a:t>Lighting</a:t>
            </a:r>
            <a:endParaRPr lang="en-US" sz="1800" i="1" dirty="0"/>
          </a:p>
        </p:txBody>
      </p:sp>
      <p:sp>
        <p:nvSpPr>
          <p:cNvPr id="62" name="TextBox 61">
            <a:extLst>
              <a:ext uri="{FF2B5EF4-FFF2-40B4-BE49-F238E27FC236}">
                <a16:creationId xmlns:a16="http://schemas.microsoft.com/office/drawing/2014/main" id="{ACECA885-8936-48CF-B8F2-C8E33C4D7E2F}"/>
              </a:ext>
            </a:extLst>
          </p:cNvPr>
          <p:cNvSpPr txBox="1"/>
          <p:nvPr/>
        </p:nvSpPr>
        <p:spPr>
          <a:xfrm>
            <a:off x="4264022" y="2854243"/>
            <a:ext cx="1326776" cy="402546"/>
          </a:xfrm>
          <a:prstGeom prst="rect">
            <a:avLst/>
          </a:prstGeom>
          <a:noFill/>
        </p:spPr>
        <p:txBody>
          <a:bodyPr wrap="square">
            <a:spAutoFit/>
          </a:bodyPr>
          <a:lstStyle/>
          <a:p>
            <a:pPr algn="r">
              <a:lnSpc>
                <a:spcPct val="120000"/>
              </a:lnSpc>
            </a:pPr>
            <a:r>
              <a:rPr lang="en-US" i="1" dirty="0"/>
              <a:t>Sidewalk</a:t>
            </a:r>
            <a:endParaRPr lang="en-US" sz="1800" i="1" dirty="0"/>
          </a:p>
        </p:txBody>
      </p:sp>
      <p:grpSp>
        <p:nvGrpSpPr>
          <p:cNvPr id="83" name="Group 82">
            <a:extLst>
              <a:ext uri="{FF2B5EF4-FFF2-40B4-BE49-F238E27FC236}">
                <a16:creationId xmlns:a16="http://schemas.microsoft.com/office/drawing/2014/main" id="{DC37F4D6-1D9B-34A0-F38E-69A11B208F76}"/>
              </a:ext>
            </a:extLst>
          </p:cNvPr>
          <p:cNvGrpSpPr/>
          <p:nvPr/>
        </p:nvGrpSpPr>
        <p:grpSpPr>
          <a:xfrm>
            <a:off x="5559422" y="3116727"/>
            <a:ext cx="1259349" cy="1479551"/>
            <a:chOff x="5350590" y="2943690"/>
            <a:chExt cx="1259349" cy="1479551"/>
          </a:xfrm>
        </p:grpSpPr>
        <p:cxnSp>
          <p:nvCxnSpPr>
            <p:cNvPr id="77" name="Straight Connector 76">
              <a:extLst>
                <a:ext uri="{FF2B5EF4-FFF2-40B4-BE49-F238E27FC236}">
                  <a16:creationId xmlns:a16="http://schemas.microsoft.com/office/drawing/2014/main" id="{D7B01085-51EE-1232-7EF3-2206B8D36BC5}"/>
                </a:ext>
              </a:extLst>
            </p:cNvPr>
            <p:cNvCxnSpPr>
              <a:cxnSpLocks/>
            </p:cNvCxnSpPr>
            <p:nvPr/>
          </p:nvCxnSpPr>
          <p:spPr>
            <a:xfrm>
              <a:off x="5350590" y="2943690"/>
              <a:ext cx="457200" cy="0"/>
            </a:xfrm>
            <a:prstGeom prst="line">
              <a:avLst/>
            </a:prstGeom>
            <a:ln w="9525">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7A7D433-D812-3E6A-0DB6-68542EAD6E26}"/>
                </a:ext>
              </a:extLst>
            </p:cNvPr>
            <p:cNvCxnSpPr>
              <a:cxnSpLocks/>
            </p:cNvCxnSpPr>
            <p:nvPr/>
          </p:nvCxnSpPr>
          <p:spPr>
            <a:xfrm>
              <a:off x="5807790" y="2943690"/>
              <a:ext cx="802149" cy="1479551"/>
            </a:xfrm>
            <a:prstGeom prst="line">
              <a:avLst/>
            </a:prstGeom>
            <a:ln w="9525">
              <a:solidFill>
                <a:schemeClr val="tx1"/>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73F3FC06-6DEE-5234-3328-2C0461F551AB}"/>
              </a:ext>
            </a:extLst>
          </p:cNvPr>
          <p:cNvGrpSpPr/>
          <p:nvPr/>
        </p:nvGrpSpPr>
        <p:grpSpPr>
          <a:xfrm>
            <a:off x="5529829" y="2573775"/>
            <a:ext cx="1447794" cy="1118669"/>
            <a:chOff x="5306912" y="2837469"/>
            <a:chExt cx="1676393" cy="1978501"/>
          </a:xfrm>
        </p:grpSpPr>
        <p:cxnSp>
          <p:nvCxnSpPr>
            <p:cNvPr id="86" name="Straight Connector 85">
              <a:extLst>
                <a:ext uri="{FF2B5EF4-FFF2-40B4-BE49-F238E27FC236}">
                  <a16:creationId xmlns:a16="http://schemas.microsoft.com/office/drawing/2014/main" id="{2504DDA5-7C79-E475-4FA6-A5EE3371EFEB}"/>
                </a:ext>
              </a:extLst>
            </p:cNvPr>
            <p:cNvCxnSpPr>
              <a:cxnSpLocks/>
            </p:cNvCxnSpPr>
            <p:nvPr/>
          </p:nvCxnSpPr>
          <p:spPr>
            <a:xfrm>
              <a:off x="5306912" y="2837471"/>
              <a:ext cx="563655" cy="0"/>
            </a:xfrm>
            <a:prstGeom prst="line">
              <a:avLst/>
            </a:prstGeom>
            <a:ln w="9525">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1C2509C-040C-6F87-717E-D99BA57A00CD}"/>
                </a:ext>
              </a:extLst>
            </p:cNvPr>
            <p:cNvCxnSpPr>
              <a:cxnSpLocks/>
            </p:cNvCxnSpPr>
            <p:nvPr/>
          </p:nvCxnSpPr>
          <p:spPr>
            <a:xfrm>
              <a:off x="5870566" y="2837469"/>
              <a:ext cx="1112739" cy="1978501"/>
            </a:xfrm>
            <a:prstGeom prst="line">
              <a:avLst/>
            </a:prstGeom>
            <a:ln w="9525">
              <a:solidFill>
                <a:schemeClr val="tx1"/>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grpSp>
      <p:cxnSp>
        <p:nvCxnSpPr>
          <p:cNvPr id="92" name="Straight Connector 91">
            <a:extLst>
              <a:ext uri="{FF2B5EF4-FFF2-40B4-BE49-F238E27FC236}">
                <a16:creationId xmlns:a16="http://schemas.microsoft.com/office/drawing/2014/main" id="{1A723FBE-6E73-BE7D-472E-50AA176693C9}"/>
              </a:ext>
            </a:extLst>
          </p:cNvPr>
          <p:cNvCxnSpPr>
            <a:cxnSpLocks/>
          </p:cNvCxnSpPr>
          <p:nvPr/>
        </p:nvCxnSpPr>
        <p:spPr>
          <a:xfrm>
            <a:off x="5559422" y="2034501"/>
            <a:ext cx="1072506" cy="0"/>
          </a:xfrm>
          <a:prstGeom prst="line">
            <a:avLst/>
          </a:prstGeom>
          <a:ln w="9525">
            <a:solidFill>
              <a:schemeClr val="tx1"/>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28142BAE-BF43-3382-8412-89AC091870C5}"/>
              </a:ext>
            </a:extLst>
          </p:cNvPr>
          <p:cNvSpPr txBox="1"/>
          <p:nvPr/>
        </p:nvSpPr>
        <p:spPr>
          <a:xfrm>
            <a:off x="7991116" y="2089705"/>
            <a:ext cx="1066800" cy="738664"/>
          </a:xfrm>
          <a:prstGeom prst="rect">
            <a:avLst/>
          </a:prstGeom>
          <a:noFill/>
        </p:spPr>
        <p:txBody>
          <a:bodyPr wrap="square">
            <a:spAutoFit/>
          </a:bodyPr>
          <a:lstStyle/>
          <a:p>
            <a:pPr algn="ctr"/>
            <a:r>
              <a:rPr lang="en-US" sz="1400" b="1" dirty="0"/>
              <a:t>15’</a:t>
            </a:r>
          </a:p>
          <a:p>
            <a:pPr algn="ctr"/>
            <a:r>
              <a:rPr lang="en-US" sz="1400" b="1" dirty="0"/>
              <a:t>Front</a:t>
            </a:r>
          </a:p>
          <a:p>
            <a:pPr algn="ctr"/>
            <a:r>
              <a:rPr lang="en-US" sz="1400" b="1" dirty="0"/>
              <a:t>Setback</a:t>
            </a:r>
          </a:p>
        </p:txBody>
      </p:sp>
      <p:cxnSp>
        <p:nvCxnSpPr>
          <p:cNvPr id="100" name="Straight Arrow Connector 99">
            <a:extLst>
              <a:ext uri="{FF2B5EF4-FFF2-40B4-BE49-F238E27FC236}">
                <a16:creationId xmlns:a16="http://schemas.microsoft.com/office/drawing/2014/main" id="{EDEF06B1-9684-5758-709B-09879422FD5D}"/>
              </a:ext>
            </a:extLst>
          </p:cNvPr>
          <p:cNvCxnSpPr>
            <a:cxnSpLocks/>
          </p:cNvCxnSpPr>
          <p:nvPr/>
        </p:nvCxnSpPr>
        <p:spPr>
          <a:xfrm>
            <a:off x="7600232" y="2801837"/>
            <a:ext cx="1848568" cy="0"/>
          </a:xfrm>
          <a:prstGeom prst="straightConnector1">
            <a:avLst/>
          </a:prstGeom>
          <a:ln w="38100">
            <a:solidFill>
              <a:schemeClr val="tx1"/>
            </a:solidFill>
            <a:headEnd type="stealt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69412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1B06E-BA48-D5D0-7A3E-5158B4BD87F6}"/>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CF095162-A60D-A2B5-D19F-8A54D6755D68}"/>
              </a:ext>
            </a:extLst>
          </p:cNvPr>
          <p:cNvSpPr txBox="1">
            <a:spLocks/>
          </p:cNvSpPr>
          <p:nvPr/>
        </p:nvSpPr>
        <p:spPr>
          <a:xfrm>
            <a:off x="609600" y="1600200"/>
            <a:ext cx="4668701" cy="4674485"/>
          </a:xfrm>
          <a:prstGeom prst="rect">
            <a:avLst/>
          </a:prstGeom>
          <a:noFill/>
        </p:spPr>
        <p:txBody>
          <a:bodyPr wrap="square" lIns="91440" tIns="45720" rIns="91440" bIns="45720" anchor="t">
            <a:spAutoFit/>
          </a:bodyPr>
          <a:lstStyle/>
          <a:p>
            <a:pPr>
              <a:lnSpc>
                <a:spcPct val="120000"/>
              </a:lnSpc>
            </a:pPr>
            <a:r>
              <a:rPr lang="en-US" b="1" dirty="0"/>
              <a:t>SCENARIO 2: Pedestrian Frontage</a:t>
            </a:r>
          </a:p>
          <a:p>
            <a:pPr>
              <a:lnSpc>
                <a:spcPct val="120000"/>
              </a:lnSpc>
            </a:pPr>
            <a:r>
              <a:rPr lang="en-US" b="1" dirty="0"/>
              <a:t>Setbacks:</a:t>
            </a:r>
          </a:p>
          <a:p>
            <a:pPr marL="457200" indent="-457200">
              <a:lnSpc>
                <a:spcPct val="120000"/>
              </a:lnSpc>
              <a:buFont typeface="Arial" panose="020B0604020202020204" pitchFamily="34" charset="0"/>
              <a:buChar char="•"/>
            </a:pPr>
            <a:r>
              <a:rPr lang="en-US" dirty="0"/>
              <a:t>Front: 15 feet</a:t>
            </a:r>
          </a:p>
          <a:p>
            <a:pPr marL="457200" indent="-457200">
              <a:lnSpc>
                <a:spcPct val="120000"/>
              </a:lnSpc>
              <a:buFont typeface="Arial" panose="020B0604020202020204" pitchFamily="34" charset="0"/>
              <a:buChar char="•"/>
            </a:pPr>
            <a:r>
              <a:rPr lang="en-US" dirty="0"/>
              <a:t>Rear: NA</a:t>
            </a:r>
          </a:p>
          <a:p>
            <a:pPr marL="457200" indent="-457200">
              <a:lnSpc>
                <a:spcPct val="120000"/>
              </a:lnSpc>
              <a:buFont typeface="Arial" panose="020B0604020202020204" pitchFamily="34" charset="0"/>
              <a:buChar char="•"/>
            </a:pPr>
            <a:r>
              <a:rPr lang="en-US" dirty="0"/>
              <a:t>Side: NA</a:t>
            </a:r>
          </a:p>
          <a:p>
            <a:pPr marL="457200" indent="-457200">
              <a:lnSpc>
                <a:spcPct val="120000"/>
              </a:lnSpc>
              <a:spcAft>
                <a:spcPts val="2400"/>
              </a:spcAft>
              <a:buFont typeface="Arial" panose="020B0604020202020204" pitchFamily="34" charset="0"/>
              <a:buChar char="•"/>
            </a:pPr>
            <a:r>
              <a:rPr lang="en-US" dirty="0"/>
              <a:t>R-1 Adjacent: 30 feet</a:t>
            </a:r>
            <a:endParaRPr lang="en-US" b="1" dirty="0"/>
          </a:p>
          <a:p>
            <a:pPr>
              <a:lnSpc>
                <a:spcPct val="120000"/>
              </a:lnSpc>
            </a:pPr>
            <a:r>
              <a:rPr lang="en-US" b="1" dirty="0"/>
              <a:t>SB 79 Requirements:</a:t>
            </a:r>
          </a:p>
          <a:p>
            <a:pPr marL="457200" indent="-457200">
              <a:lnSpc>
                <a:spcPct val="120000"/>
              </a:lnSpc>
              <a:buFont typeface="Arial" panose="020B0604020202020204" pitchFamily="34" charset="0"/>
              <a:buChar char="•"/>
            </a:pPr>
            <a:r>
              <a:rPr lang="en-US" dirty="0"/>
              <a:t>Height: 75 feet min.</a:t>
            </a:r>
          </a:p>
          <a:p>
            <a:pPr marL="457200" indent="-457200">
              <a:lnSpc>
                <a:spcPct val="120000"/>
              </a:lnSpc>
              <a:spcAft>
                <a:spcPts val="2400"/>
              </a:spcAft>
              <a:buFont typeface="Arial" panose="020B0604020202020204" pitchFamily="34" charset="0"/>
              <a:buChar char="•"/>
            </a:pPr>
            <a:r>
              <a:rPr lang="en-US" dirty="0"/>
              <a:t>FAR: 3.5 min.</a:t>
            </a:r>
          </a:p>
          <a:p>
            <a:pPr>
              <a:lnSpc>
                <a:spcPct val="120000"/>
              </a:lnSpc>
            </a:pPr>
            <a:r>
              <a:rPr lang="en-US" b="1" dirty="0"/>
              <a:t>Implication:</a:t>
            </a:r>
          </a:p>
          <a:p>
            <a:pPr marL="457200" indent="-457200">
              <a:lnSpc>
                <a:spcPct val="120000"/>
              </a:lnSpc>
              <a:buFont typeface="Arial" panose="020B0604020202020204" pitchFamily="34" charset="0"/>
              <a:buChar char="•"/>
            </a:pPr>
            <a:r>
              <a:rPr lang="en-US" dirty="0"/>
              <a:t>Height: 54 feet</a:t>
            </a:r>
          </a:p>
          <a:p>
            <a:pPr marL="457200" indent="-457200">
              <a:lnSpc>
                <a:spcPct val="120000"/>
              </a:lnSpc>
              <a:buFont typeface="Arial" panose="020B0604020202020204" pitchFamily="34" charset="0"/>
              <a:buChar char="•"/>
            </a:pPr>
            <a:r>
              <a:rPr lang="en-US" dirty="0"/>
              <a:t>6 Stories</a:t>
            </a:r>
          </a:p>
        </p:txBody>
      </p:sp>
      <p:pic>
        <p:nvPicPr>
          <p:cNvPr id="3" name="Picture 2">
            <a:extLst>
              <a:ext uri="{FF2B5EF4-FFF2-40B4-BE49-F238E27FC236}">
                <a16:creationId xmlns:a16="http://schemas.microsoft.com/office/drawing/2014/main" id="{8DC83156-B415-A4BF-DAAD-30292B20701C}"/>
              </a:ext>
            </a:extLst>
          </p:cNvPr>
          <p:cNvPicPr>
            <a:picLocks noChangeAspect="1"/>
          </p:cNvPicPr>
          <p:nvPr/>
        </p:nvPicPr>
        <p:blipFill>
          <a:blip r:embed="rId2">
            <a:extLst>
              <a:ext uri="{28A0092B-C50C-407E-A947-70E740481C1C}">
                <a14:useLocalDpi xmlns:a14="http://schemas.microsoft.com/office/drawing/2010/main" val="0"/>
              </a:ext>
            </a:extLst>
          </a:blip>
          <a:srcRect r="5696"/>
          <a:stretch>
            <a:fillRect/>
          </a:stretch>
        </p:blipFill>
        <p:spPr>
          <a:xfrm>
            <a:off x="4675021" y="1784350"/>
            <a:ext cx="7516979" cy="4571998"/>
          </a:xfrm>
          <a:prstGeom prst="rect">
            <a:avLst/>
          </a:prstGeom>
        </p:spPr>
      </p:pic>
      <p:sp>
        <p:nvSpPr>
          <p:cNvPr id="2" name="Title 1">
            <a:extLst>
              <a:ext uri="{FF2B5EF4-FFF2-40B4-BE49-F238E27FC236}">
                <a16:creationId xmlns:a16="http://schemas.microsoft.com/office/drawing/2014/main" id="{14370B8A-6629-C320-8E47-2C2014EC4C9A}"/>
              </a:ext>
            </a:extLst>
          </p:cNvPr>
          <p:cNvSpPr>
            <a:spLocks noGrp="1"/>
          </p:cNvSpPr>
          <p:nvPr>
            <p:ph type="title"/>
          </p:nvPr>
        </p:nvSpPr>
        <p:spPr>
          <a:xfrm>
            <a:off x="172192" y="136525"/>
            <a:ext cx="12019808" cy="1324631"/>
          </a:xfrm>
        </p:spPr>
        <p:txBody>
          <a:bodyPr>
            <a:normAutofit/>
          </a:bodyPr>
          <a:lstStyle/>
          <a:p>
            <a:r>
              <a:rPr lang="en-US" dirty="0"/>
              <a:t>Setback Scenario – Pedestrian Frontage</a:t>
            </a:r>
          </a:p>
        </p:txBody>
      </p:sp>
      <p:sp>
        <p:nvSpPr>
          <p:cNvPr id="6" name="Slide Number Placeholder 5">
            <a:extLst>
              <a:ext uri="{FF2B5EF4-FFF2-40B4-BE49-F238E27FC236}">
                <a16:creationId xmlns:a16="http://schemas.microsoft.com/office/drawing/2014/main" id="{8A9FD3DA-D642-8397-8DB8-8C570FC2D039}"/>
              </a:ext>
            </a:extLst>
          </p:cNvPr>
          <p:cNvSpPr>
            <a:spLocks noGrp="1"/>
          </p:cNvSpPr>
          <p:nvPr>
            <p:ph type="sldNum" sz="quarter" idx="12"/>
          </p:nvPr>
        </p:nvSpPr>
        <p:spPr/>
        <p:txBody>
          <a:bodyPr/>
          <a:lstStyle/>
          <a:p>
            <a:fld id="{71B796C4-D855-4E56-BE4E-9B45D9CAC4C9}" type="slidenum">
              <a:rPr lang="en-US" smtClean="0"/>
              <a:pPr/>
              <a:t>21</a:t>
            </a:fld>
            <a:endParaRPr lang="en-US"/>
          </a:p>
        </p:txBody>
      </p:sp>
      <p:sp>
        <p:nvSpPr>
          <p:cNvPr id="5" name="TextBox 4">
            <a:extLst>
              <a:ext uri="{FF2B5EF4-FFF2-40B4-BE49-F238E27FC236}">
                <a16:creationId xmlns:a16="http://schemas.microsoft.com/office/drawing/2014/main" id="{3E5E925D-892C-F30E-F3E6-987966E71D7E}"/>
              </a:ext>
            </a:extLst>
          </p:cNvPr>
          <p:cNvSpPr txBox="1"/>
          <p:nvPr/>
        </p:nvSpPr>
        <p:spPr>
          <a:xfrm>
            <a:off x="9144000" y="5998254"/>
            <a:ext cx="2667000" cy="402546"/>
          </a:xfrm>
          <a:prstGeom prst="rect">
            <a:avLst/>
          </a:prstGeom>
          <a:noFill/>
        </p:spPr>
        <p:txBody>
          <a:bodyPr wrap="square">
            <a:spAutoFit/>
          </a:bodyPr>
          <a:lstStyle/>
          <a:p>
            <a:pPr algn="r">
              <a:lnSpc>
                <a:spcPct val="120000"/>
              </a:lnSpc>
            </a:pPr>
            <a:r>
              <a:rPr lang="en-US" sz="1800" b="1" dirty="0"/>
              <a:t>110 Glenwood</a:t>
            </a:r>
          </a:p>
        </p:txBody>
      </p:sp>
      <p:sp>
        <p:nvSpPr>
          <p:cNvPr id="7" name="TextBox 6">
            <a:extLst>
              <a:ext uri="{FF2B5EF4-FFF2-40B4-BE49-F238E27FC236}">
                <a16:creationId xmlns:a16="http://schemas.microsoft.com/office/drawing/2014/main" id="{8AB397A7-DA48-6261-83C5-5F4A33F1DBD4}"/>
              </a:ext>
            </a:extLst>
          </p:cNvPr>
          <p:cNvSpPr txBox="1"/>
          <p:nvPr/>
        </p:nvSpPr>
        <p:spPr>
          <a:xfrm rot="1823338">
            <a:off x="5772150" y="5062618"/>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Laurel Street</a:t>
            </a:r>
          </a:p>
        </p:txBody>
      </p:sp>
      <p:sp>
        <p:nvSpPr>
          <p:cNvPr id="8" name="TextBox 7">
            <a:extLst>
              <a:ext uri="{FF2B5EF4-FFF2-40B4-BE49-F238E27FC236}">
                <a16:creationId xmlns:a16="http://schemas.microsoft.com/office/drawing/2014/main" id="{F429B46E-2109-1CAA-9013-39192BFF9194}"/>
              </a:ext>
            </a:extLst>
          </p:cNvPr>
          <p:cNvSpPr txBox="1"/>
          <p:nvPr/>
        </p:nvSpPr>
        <p:spPr>
          <a:xfrm rot="19835212">
            <a:off x="5357661" y="2229143"/>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Glenwood Ave</a:t>
            </a:r>
          </a:p>
        </p:txBody>
      </p:sp>
      <p:sp>
        <p:nvSpPr>
          <p:cNvPr id="9" name="TextBox 8">
            <a:extLst>
              <a:ext uri="{FF2B5EF4-FFF2-40B4-BE49-F238E27FC236}">
                <a16:creationId xmlns:a16="http://schemas.microsoft.com/office/drawing/2014/main" id="{0B02A1B9-A687-15FB-8D63-A77C86ACFE36}"/>
              </a:ext>
            </a:extLst>
          </p:cNvPr>
          <p:cNvSpPr txBox="1"/>
          <p:nvPr/>
        </p:nvSpPr>
        <p:spPr>
          <a:xfrm>
            <a:off x="8915400" y="2667000"/>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R-1A Lot</a:t>
            </a:r>
          </a:p>
        </p:txBody>
      </p:sp>
      <p:sp>
        <p:nvSpPr>
          <p:cNvPr id="10" name="TextBox 9">
            <a:extLst>
              <a:ext uri="{FF2B5EF4-FFF2-40B4-BE49-F238E27FC236}">
                <a16:creationId xmlns:a16="http://schemas.microsoft.com/office/drawing/2014/main" id="{9EC775A3-58E5-9DBC-B4F8-84EACD3A67B5}"/>
              </a:ext>
            </a:extLst>
          </p:cNvPr>
          <p:cNvSpPr txBox="1"/>
          <p:nvPr/>
        </p:nvSpPr>
        <p:spPr>
          <a:xfrm>
            <a:off x="9677400" y="5573483"/>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R-1A Lot</a:t>
            </a:r>
          </a:p>
        </p:txBody>
      </p:sp>
    </p:spTree>
    <p:extLst>
      <p:ext uri="{BB962C8B-B14F-4D97-AF65-F5344CB8AC3E}">
        <p14:creationId xmlns:p14="http://schemas.microsoft.com/office/powerpoint/2010/main" val="28431036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96F65-7C23-D3ED-F394-67B273D310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28AAAB-474F-BD8E-3428-895752BDD5A1}"/>
              </a:ext>
            </a:extLst>
          </p:cNvPr>
          <p:cNvSpPr>
            <a:spLocks noGrp="1"/>
          </p:cNvSpPr>
          <p:nvPr>
            <p:ph type="title"/>
          </p:nvPr>
        </p:nvSpPr>
        <p:spPr>
          <a:xfrm>
            <a:off x="172192" y="136525"/>
            <a:ext cx="12019808" cy="1324631"/>
          </a:xfrm>
        </p:spPr>
        <p:txBody>
          <a:bodyPr>
            <a:normAutofit/>
          </a:bodyPr>
          <a:lstStyle/>
          <a:p>
            <a:r>
              <a:rPr lang="en-US" dirty="0"/>
              <a:t>Incentive for Upper Floor Setbacks</a:t>
            </a:r>
          </a:p>
        </p:txBody>
      </p:sp>
      <p:sp>
        <p:nvSpPr>
          <p:cNvPr id="6" name="Slide Number Placeholder 5">
            <a:extLst>
              <a:ext uri="{FF2B5EF4-FFF2-40B4-BE49-F238E27FC236}">
                <a16:creationId xmlns:a16="http://schemas.microsoft.com/office/drawing/2014/main" id="{BC7ED57C-DD60-4BB3-8875-58A224AE4B99}"/>
              </a:ext>
            </a:extLst>
          </p:cNvPr>
          <p:cNvSpPr>
            <a:spLocks noGrp="1"/>
          </p:cNvSpPr>
          <p:nvPr>
            <p:ph type="sldNum" sz="quarter" idx="12"/>
          </p:nvPr>
        </p:nvSpPr>
        <p:spPr/>
        <p:txBody>
          <a:bodyPr/>
          <a:lstStyle/>
          <a:p>
            <a:fld id="{71B796C4-D855-4E56-BE4E-9B45D9CAC4C9}" type="slidenum">
              <a:rPr lang="en-US" smtClean="0"/>
              <a:pPr/>
              <a:t>22</a:t>
            </a:fld>
            <a:endParaRPr lang="en-US"/>
          </a:p>
        </p:txBody>
      </p:sp>
      <p:sp>
        <p:nvSpPr>
          <p:cNvPr id="26" name="TextBox 25">
            <a:extLst>
              <a:ext uri="{FF2B5EF4-FFF2-40B4-BE49-F238E27FC236}">
                <a16:creationId xmlns:a16="http://schemas.microsoft.com/office/drawing/2014/main" id="{744002C0-3C4F-943C-99D6-419D3EDB8147}"/>
              </a:ext>
            </a:extLst>
          </p:cNvPr>
          <p:cNvSpPr txBox="1"/>
          <p:nvPr/>
        </p:nvSpPr>
        <p:spPr>
          <a:xfrm>
            <a:off x="873323" y="1817832"/>
            <a:ext cx="9337477" cy="4204228"/>
          </a:xfrm>
          <a:prstGeom prst="rect">
            <a:avLst/>
          </a:prstGeom>
          <a:noFill/>
        </p:spPr>
        <p:txBody>
          <a:bodyPr wrap="square">
            <a:spAutoFit/>
          </a:bodyPr>
          <a:lstStyle/>
          <a:p>
            <a:pPr>
              <a:lnSpc>
                <a:spcPct val="120000"/>
              </a:lnSpc>
              <a:spcAft>
                <a:spcPts val="1200"/>
              </a:spcAft>
            </a:pPr>
            <a:r>
              <a:rPr lang="en-US" sz="3200" b="1" dirty="0">
                <a:solidFill>
                  <a:srgbClr val="007C45"/>
                </a:solidFill>
              </a:rPr>
              <a:t>Can we maintain a pedestrian-supportive front setback </a:t>
            </a:r>
            <a:r>
              <a:rPr lang="en-US" sz="3200" b="1" i="1" dirty="0">
                <a:solidFill>
                  <a:srgbClr val="007C45"/>
                </a:solidFill>
              </a:rPr>
              <a:t>AND</a:t>
            </a:r>
            <a:r>
              <a:rPr lang="en-US" sz="3200" b="1" dirty="0">
                <a:solidFill>
                  <a:srgbClr val="007C45"/>
                </a:solidFill>
              </a:rPr>
              <a:t> reduce height impacts adjacent to R1 development?</a:t>
            </a:r>
          </a:p>
          <a:p>
            <a:pPr marL="285750" indent="-285750">
              <a:spcAft>
                <a:spcPts val="1200"/>
              </a:spcAft>
              <a:buFont typeface="Arial" panose="020B0604020202020204" pitchFamily="34" charset="0"/>
              <a:buChar char="•"/>
            </a:pPr>
            <a:r>
              <a:rPr lang="en-US" sz="2800" dirty="0">
                <a:solidFill>
                  <a:srgbClr val="007C45"/>
                </a:solidFill>
              </a:rPr>
              <a:t>35-foot maximum height Zone adjacent to R1</a:t>
            </a:r>
          </a:p>
          <a:p>
            <a:pPr marL="285750" indent="-285750">
              <a:spcAft>
                <a:spcPts val="1200"/>
              </a:spcAft>
              <a:buFont typeface="Arial" panose="020B0604020202020204" pitchFamily="34" charset="0"/>
              <a:buChar char="•"/>
            </a:pPr>
            <a:r>
              <a:rPr lang="en-US" sz="2800" dirty="0">
                <a:solidFill>
                  <a:srgbClr val="007C45"/>
                </a:solidFill>
              </a:rPr>
              <a:t>0.5 FAR incentive</a:t>
            </a:r>
          </a:p>
          <a:p>
            <a:pPr marL="285750" indent="-285750">
              <a:spcAft>
                <a:spcPts val="1200"/>
              </a:spcAft>
              <a:buFont typeface="Arial" panose="020B0604020202020204" pitchFamily="34" charset="0"/>
              <a:buChar char="•"/>
            </a:pPr>
            <a:r>
              <a:rPr lang="en-US" sz="2800" dirty="0">
                <a:solidFill>
                  <a:srgbClr val="007C45"/>
                </a:solidFill>
              </a:rPr>
              <a:t>No change to density</a:t>
            </a:r>
          </a:p>
          <a:p>
            <a:pPr marL="285750" indent="-285750">
              <a:spcAft>
                <a:spcPts val="1200"/>
              </a:spcAft>
              <a:buFont typeface="Arial" panose="020B0604020202020204" pitchFamily="34" charset="0"/>
              <a:buChar char="•"/>
            </a:pPr>
            <a:r>
              <a:rPr lang="en-US" sz="2800" dirty="0">
                <a:solidFill>
                  <a:srgbClr val="007C45"/>
                </a:solidFill>
              </a:rPr>
              <a:t>No change to height</a:t>
            </a:r>
          </a:p>
        </p:txBody>
      </p:sp>
    </p:spTree>
    <p:extLst>
      <p:ext uri="{BB962C8B-B14F-4D97-AF65-F5344CB8AC3E}">
        <p14:creationId xmlns:p14="http://schemas.microsoft.com/office/powerpoint/2010/main" val="2019333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B5F6C-E12A-7931-34D5-F53BAA354A2D}"/>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F4B4AE62-257A-11DA-3F8E-FE517D007437}"/>
              </a:ext>
            </a:extLst>
          </p:cNvPr>
          <p:cNvPicPr>
            <a:picLocks noChangeAspect="1"/>
          </p:cNvPicPr>
          <p:nvPr/>
        </p:nvPicPr>
        <p:blipFill>
          <a:blip r:embed="rId2">
            <a:extLst>
              <a:ext uri="{28A0092B-C50C-407E-A947-70E740481C1C}">
                <a14:useLocalDpi xmlns:a14="http://schemas.microsoft.com/office/drawing/2010/main" val="0"/>
              </a:ext>
            </a:extLst>
          </a:blip>
          <a:srcRect l="7476" r="7476"/>
          <a:stretch/>
        </p:blipFill>
        <p:spPr>
          <a:xfrm>
            <a:off x="6248400" y="2317680"/>
            <a:ext cx="5943600" cy="4006920"/>
          </a:xfrm>
          <a:prstGeom prst="rect">
            <a:avLst/>
          </a:prstGeom>
        </p:spPr>
      </p:pic>
      <p:sp>
        <p:nvSpPr>
          <p:cNvPr id="2" name="Title 1">
            <a:extLst>
              <a:ext uri="{FF2B5EF4-FFF2-40B4-BE49-F238E27FC236}">
                <a16:creationId xmlns:a16="http://schemas.microsoft.com/office/drawing/2014/main" id="{E887A7EC-129C-24BB-1A98-01B0CF276A5F}"/>
              </a:ext>
            </a:extLst>
          </p:cNvPr>
          <p:cNvSpPr>
            <a:spLocks noGrp="1"/>
          </p:cNvSpPr>
          <p:nvPr>
            <p:ph type="title"/>
          </p:nvPr>
        </p:nvSpPr>
        <p:spPr>
          <a:xfrm>
            <a:off x="172192" y="136525"/>
            <a:ext cx="12019808" cy="1324631"/>
          </a:xfrm>
        </p:spPr>
        <p:txBody>
          <a:bodyPr>
            <a:normAutofit/>
          </a:bodyPr>
          <a:lstStyle/>
          <a:p>
            <a:r>
              <a:rPr lang="en-US" dirty="0"/>
              <a:t>Incentive for Upper Floor Setbacks</a:t>
            </a:r>
          </a:p>
        </p:txBody>
      </p:sp>
      <p:sp>
        <p:nvSpPr>
          <p:cNvPr id="6" name="Slide Number Placeholder 5">
            <a:extLst>
              <a:ext uri="{FF2B5EF4-FFF2-40B4-BE49-F238E27FC236}">
                <a16:creationId xmlns:a16="http://schemas.microsoft.com/office/drawing/2014/main" id="{049CB3E2-E1A8-E85B-54B9-1DFBE27892E6}"/>
              </a:ext>
            </a:extLst>
          </p:cNvPr>
          <p:cNvSpPr>
            <a:spLocks noGrp="1"/>
          </p:cNvSpPr>
          <p:nvPr>
            <p:ph type="sldNum" sz="quarter" idx="12"/>
          </p:nvPr>
        </p:nvSpPr>
        <p:spPr/>
        <p:txBody>
          <a:bodyPr/>
          <a:lstStyle/>
          <a:p>
            <a:fld id="{71B796C4-D855-4E56-BE4E-9B45D9CAC4C9}" type="slidenum">
              <a:rPr lang="en-US" smtClean="0"/>
              <a:pPr/>
              <a:t>23</a:t>
            </a:fld>
            <a:endParaRPr lang="en-US"/>
          </a:p>
        </p:txBody>
      </p:sp>
      <p:sp>
        <p:nvSpPr>
          <p:cNvPr id="8" name="TextBox 7">
            <a:extLst>
              <a:ext uri="{FF2B5EF4-FFF2-40B4-BE49-F238E27FC236}">
                <a16:creationId xmlns:a16="http://schemas.microsoft.com/office/drawing/2014/main" id="{DBE4D017-E547-6557-1260-DB7E1D4E67E6}"/>
              </a:ext>
            </a:extLst>
          </p:cNvPr>
          <p:cNvSpPr txBox="1"/>
          <p:nvPr/>
        </p:nvSpPr>
        <p:spPr>
          <a:xfrm>
            <a:off x="1169820" y="3733730"/>
            <a:ext cx="3657600" cy="1938992"/>
          </a:xfrm>
          <a:prstGeom prst="rect">
            <a:avLst/>
          </a:prstGeom>
          <a:noFill/>
        </p:spPr>
        <p:txBody>
          <a:bodyPr wrap="square" rtlCol="0">
            <a:spAutoFit/>
          </a:bodyPr>
          <a:lstStyle/>
          <a:p>
            <a:pPr algn="ctr"/>
            <a:r>
              <a:rPr lang="en-US" sz="6000" b="1" dirty="0">
                <a:solidFill>
                  <a:srgbClr val="FF0000"/>
                </a:solidFill>
              </a:rPr>
              <a:t>UPDATE IMAGE</a:t>
            </a:r>
          </a:p>
        </p:txBody>
      </p:sp>
      <p:pic>
        <p:nvPicPr>
          <p:cNvPr id="9" name="Picture 8">
            <a:extLst>
              <a:ext uri="{FF2B5EF4-FFF2-40B4-BE49-F238E27FC236}">
                <a16:creationId xmlns:a16="http://schemas.microsoft.com/office/drawing/2014/main" id="{544A9755-8848-849C-F7EF-B0095E2D7EC7}"/>
              </a:ext>
            </a:extLst>
          </p:cNvPr>
          <p:cNvPicPr>
            <a:picLocks noChangeAspect="1"/>
          </p:cNvPicPr>
          <p:nvPr/>
        </p:nvPicPr>
        <p:blipFill>
          <a:blip r:embed="rId3">
            <a:extLst>
              <a:ext uri="{28A0092B-C50C-407E-A947-70E740481C1C}">
                <a14:useLocalDpi xmlns:a14="http://schemas.microsoft.com/office/drawing/2010/main" val="0"/>
              </a:ext>
            </a:extLst>
          </a:blip>
          <a:srcRect l="7309" r="7644"/>
          <a:stretch>
            <a:fillRect/>
          </a:stretch>
        </p:blipFill>
        <p:spPr>
          <a:xfrm>
            <a:off x="0" y="2317680"/>
            <a:ext cx="5943600" cy="4006920"/>
          </a:xfrm>
          <a:prstGeom prst="rect">
            <a:avLst/>
          </a:prstGeom>
        </p:spPr>
      </p:pic>
      <p:sp>
        <p:nvSpPr>
          <p:cNvPr id="14" name="TextBox 13">
            <a:extLst>
              <a:ext uri="{FF2B5EF4-FFF2-40B4-BE49-F238E27FC236}">
                <a16:creationId xmlns:a16="http://schemas.microsoft.com/office/drawing/2014/main" id="{83D9572B-1EE5-3D45-DADD-132F9479BFCC}"/>
              </a:ext>
            </a:extLst>
          </p:cNvPr>
          <p:cNvSpPr txBox="1"/>
          <p:nvPr/>
        </p:nvSpPr>
        <p:spPr>
          <a:xfrm>
            <a:off x="0" y="6324600"/>
            <a:ext cx="6248400" cy="402546"/>
          </a:xfrm>
          <a:prstGeom prst="rect">
            <a:avLst/>
          </a:prstGeom>
          <a:noFill/>
        </p:spPr>
        <p:txBody>
          <a:bodyPr wrap="square">
            <a:spAutoFit/>
          </a:bodyPr>
          <a:lstStyle/>
          <a:p>
            <a:pPr algn="ctr">
              <a:lnSpc>
                <a:spcPct val="120000"/>
              </a:lnSpc>
            </a:pPr>
            <a:r>
              <a:rPr lang="en-US" sz="1800" b="1" dirty="0"/>
              <a:t>3.5 FAR</a:t>
            </a:r>
          </a:p>
        </p:txBody>
      </p:sp>
      <p:sp>
        <p:nvSpPr>
          <p:cNvPr id="15" name="TextBox 14">
            <a:extLst>
              <a:ext uri="{FF2B5EF4-FFF2-40B4-BE49-F238E27FC236}">
                <a16:creationId xmlns:a16="http://schemas.microsoft.com/office/drawing/2014/main" id="{21E1978D-8884-1364-5685-90D2A93A57CD}"/>
              </a:ext>
            </a:extLst>
          </p:cNvPr>
          <p:cNvSpPr txBox="1"/>
          <p:nvPr/>
        </p:nvSpPr>
        <p:spPr>
          <a:xfrm>
            <a:off x="5943600" y="6324600"/>
            <a:ext cx="6248400" cy="402546"/>
          </a:xfrm>
          <a:prstGeom prst="rect">
            <a:avLst/>
          </a:prstGeom>
          <a:noFill/>
        </p:spPr>
        <p:txBody>
          <a:bodyPr wrap="square">
            <a:spAutoFit/>
          </a:bodyPr>
          <a:lstStyle/>
          <a:p>
            <a:pPr algn="ctr">
              <a:lnSpc>
                <a:spcPct val="120000"/>
              </a:lnSpc>
            </a:pPr>
            <a:r>
              <a:rPr lang="en-US" sz="1800" b="1" dirty="0"/>
              <a:t>4.0 FAR</a:t>
            </a:r>
          </a:p>
        </p:txBody>
      </p:sp>
      <p:sp>
        <p:nvSpPr>
          <p:cNvPr id="3" name="TextBox 2">
            <a:extLst>
              <a:ext uri="{FF2B5EF4-FFF2-40B4-BE49-F238E27FC236}">
                <a16:creationId xmlns:a16="http://schemas.microsoft.com/office/drawing/2014/main" id="{98C67DB7-4740-F595-CC4E-0FD80EC6B732}"/>
              </a:ext>
            </a:extLst>
          </p:cNvPr>
          <p:cNvSpPr txBox="1"/>
          <p:nvPr/>
        </p:nvSpPr>
        <p:spPr>
          <a:xfrm>
            <a:off x="0" y="1569942"/>
            <a:ext cx="12192000" cy="505972"/>
          </a:xfrm>
          <a:prstGeom prst="rect">
            <a:avLst/>
          </a:prstGeom>
          <a:noFill/>
        </p:spPr>
        <p:txBody>
          <a:bodyPr wrap="square">
            <a:spAutoFit/>
          </a:bodyPr>
          <a:lstStyle/>
          <a:p>
            <a:pPr algn="ctr">
              <a:lnSpc>
                <a:spcPct val="120000"/>
              </a:lnSpc>
            </a:pPr>
            <a:r>
              <a:rPr lang="en-US" sz="2400" dirty="0">
                <a:solidFill>
                  <a:srgbClr val="002060"/>
                </a:solidFill>
              </a:rPr>
              <a:t>Upper-floor setbacks are incentivized through an increased FAR allowance (up to 4.0).</a:t>
            </a:r>
          </a:p>
        </p:txBody>
      </p:sp>
      <p:grpSp>
        <p:nvGrpSpPr>
          <p:cNvPr id="18" name="Group 17">
            <a:extLst>
              <a:ext uri="{FF2B5EF4-FFF2-40B4-BE49-F238E27FC236}">
                <a16:creationId xmlns:a16="http://schemas.microsoft.com/office/drawing/2014/main" id="{040A2C9B-E76A-B0FF-ADD8-29CF2FCC4969}"/>
              </a:ext>
            </a:extLst>
          </p:cNvPr>
          <p:cNvGrpSpPr/>
          <p:nvPr/>
        </p:nvGrpSpPr>
        <p:grpSpPr>
          <a:xfrm>
            <a:off x="6294547" y="2592053"/>
            <a:ext cx="6188805" cy="3507959"/>
            <a:chOff x="6294547" y="2058723"/>
            <a:chExt cx="6188805" cy="3507959"/>
          </a:xfrm>
        </p:grpSpPr>
        <p:sp>
          <p:nvSpPr>
            <p:cNvPr id="11" name="TextBox 10">
              <a:extLst>
                <a:ext uri="{FF2B5EF4-FFF2-40B4-BE49-F238E27FC236}">
                  <a16:creationId xmlns:a16="http://schemas.microsoft.com/office/drawing/2014/main" id="{0F1A8DFB-7F6A-E25C-F606-0877AFD3EFC9}"/>
                </a:ext>
              </a:extLst>
            </p:cNvPr>
            <p:cNvSpPr txBox="1"/>
            <p:nvPr/>
          </p:nvSpPr>
          <p:spPr>
            <a:xfrm rot="1823338">
              <a:off x="6356686" y="4564801"/>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Laurel Street</a:t>
              </a:r>
            </a:p>
          </p:txBody>
        </p:sp>
        <p:sp>
          <p:nvSpPr>
            <p:cNvPr id="13" name="TextBox 12">
              <a:extLst>
                <a:ext uri="{FF2B5EF4-FFF2-40B4-BE49-F238E27FC236}">
                  <a16:creationId xmlns:a16="http://schemas.microsoft.com/office/drawing/2014/main" id="{BAC4AFC3-AF07-A08C-F491-0A9A946E1729}"/>
                </a:ext>
              </a:extLst>
            </p:cNvPr>
            <p:cNvSpPr txBox="1"/>
            <p:nvPr/>
          </p:nvSpPr>
          <p:spPr>
            <a:xfrm rot="19835212">
              <a:off x="6294547" y="2058723"/>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Glenwood Ave</a:t>
              </a:r>
            </a:p>
          </p:txBody>
        </p:sp>
        <p:sp>
          <p:nvSpPr>
            <p:cNvPr id="16" name="TextBox 15">
              <a:extLst>
                <a:ext uri="{FF2B5EF4-FFF2-40B4-BE49-F238E27FC236}">
                  <a16:creationId xmlns:a16="http://schemas.microsoft.com/office/drawing/2014/main" id="{69A2F6AF-5495-DFE7-E1BA-6DB1A11A91CC}"/>
                </a:ext>
              </a:extLst>
            </p:cNvPr>
            <p:cNvSpPr txBox="1"/>
            <p:nvPr/>
          </p:nvSpPr>
          <p:spPr>
            <a:xfrm>
              <a:off x="9220200" y="2420723"/>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R-1A Lot</a:t>
              </a:r>
            </a:p>
          </p:txBody>
        </p:sp>
        <p:sp>
          <p:nvSpPr>
            <p:cNvPr id="17" name="TextBox 16">
              <a:extLst>
                <a:ext uri="{FF2B5EF4-FFF2-40B4-BE49-F238E27FC236}">
                  <a16:creationId xmlns:a16="http://schemas.microsoft.com/office/drawing/2014/main" id="{8C278601-4525-9297-E264-976E80E53565}"/>
                </a:ext>
              </a:extLst>
            </p:cNvPr>
            <p:cNvSpPr txBox="1"/>
            <p:nvPr/>
          </p:nvSpPr>
          <p:spPr>
            <a:xfrm>
              <a:off x="9816352" y="5164136"/>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R-1A Lot</a:t>
              </a:r>
            </a:p>
          </p:txBody>
        </p:sp>
      </p:grpSp>
      <p:grpSp>
        <p:nvGrpSpPr>
          <p:cNvPr id="19" name="Group 18">
            <a:extLst>
              <a:ext uri="{FF2B5EF4-FFF2-40B4-BE49-F238E27FC236}">
                <a16:creationId xmlns:a16="http://schemas.microsoft.com/office/drawing/2014/main" id="{7582D812-0010-13F1-B6A4-5FB9A873FBD2}"/>
              </a:ext>
            </a:extLst>
          </p:cNvPr>
          <p:cNvGrpSpPr/>
          <p:nvPr/>
        </p:nvGrpSpPr>
        <p:grpSpPr>
          <a:xfrm>
            <a:off x="119188" y="2592053"/>
            <a:ext cx="6188805" cy="3507959"/>
            <a:chOff x="6294547" y="2058723"/>
            <a:chExt cx="6188805" cy="3507959"/>
          </a:xfrm>
        </p:grpSpPr>
        <p:sp>
          <p:nvSpPr>
            <p:cNvPr id="20" name="TextBox 19">
              <a:extLst>
                <a:ext uri="{FF2B5EF4-FFF2-40B4-BE49-F238E27FC236}">
                  <a16:creationId xmlns:a16="http://schemas.microsoft.com/office/drawing/2014/main" id="{366CF66A-BCF5-9469-7E6E-B5D4754A69B2}"/>
                </a:ext>
              </a:extLst>
            </p:cNvPr>
            <p:cNvSpPr txBox="1"/>
            <p:nvPr/>
          </p:nvSpPr>
          <p:spPr>
            <a:xfrm rot="1823338">
              <a:off x="6356686" y="4564801"/>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Laurel Street</a:t>
              </a:r>
            </a:p>
          </p:txBody>
        </p:sp>
        <p:sp>
          <p:nvSpPr>
            <p:cNvPr id="21" name="TextBox 20">
              <a:extLst>
                <a:ext uri="{FF2B5EF4-FFF2-40B4-BE49-F238E27FC236}">
                  <a16:creationId xmlns:a16="http://schemas.microsoft.com/office/drawing/2014/main" id="{E0311493-E671-6CCD-D46B-B38DFDA51A91}"/>
                </a:ext>
              </a:extLst>
            </p:cNvPr>
            <p:cNvSpPr txBox="1"/>
            <p:nvPr/>
          </p:nvSpPr>
          <p:spPr>
            <a:xfrm rot="19835212">
              <a:off x="6294547" y="2058723"/>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Glenwood Ave</a:t>
              </a:r>
            </a:p>
          </p:txBody>
        </p:sp>
        <p:sp>
          <p:nvSpPr>
            <p:cNvPr id="22" name="TextBox 21">
              <a:extLst>
                <a:ext uri="{FF2B5EF4-FFF2-40B4-BE49-F238E27FC236}">
                  <a16:creationId xmlns:a16="http://schemas.microsoft.com/office/drawing/2014/main" id="{09493BD8-6468-563D-C954-6577ACAF1F4B}"/>
                </a:ext>
              </a:extLst>
            </p:cNvPr>
            <p:cNvSpPr txBox="1"/>
            <p:nvPr/>
          </p:nvSpPr>
          <p:spPr>
            <a:xfrm>
              <a:off x="9220200" y="2420723"/>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R-1A Lot</a:t>
              </a:r>
            </a:p>
          </p:txBody>
        </p:sp>
        <p:sp>
          <p:nvSpPr>
            <p:cNvPr id="23" name="TextBox 22">
              <a:extLst>
                <a:ext uri="{FF2B5EF4-FFF2-40B4-BE49-F238E27FC236}">
                  <a16:creationId xmlns:a16="http://schemas.microsoft.com/office/drawing/2014/main" id="{17C1C28D-E45B-FD0A-174C-822F77231000}"/>
                </a:ext>
              </a:extLst>
            </p:cNvPr>
            <p:cNvSpPr txBox="1"/>
            <p:nvPr/>
          </p:nvSpPr>
          <p:spPr>
            <a:xfrm>
              <a:off x="9816352" y="5164136"/>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R-1A Lot</a:t>
              </a:r>
            </a:p>
          </p:txBody>
        </p:sp>
      </p:grpSp>
    </p:spTree>
    <p:extLst>
      <p:ext uri="{BB962C8B-B14F-4D97-AF65-F5344CB8AC3E}">
        <p14:creationId xmlns:p14="http://schemas.microsoft.com/office/powerpoint/2010/main" val="3088087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2DAFD-E5E0-5D2E-0255-0EFD977F580E}"/>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BBD9AB8B-E6AC-3588-2565-8A4F85E46057}"/>
              </a:ext>
            </a:extLst>
          </p:cNvPr>
          <p:cNvPicPr>
            <a:picLocks noChangeAspect="1"/>
          </p:cNvPicPr>
          <p:nvPr/>
        </p:nvPicPr>
        <p:blipFill>
          <a:blip r:embed="rId2">
            <a:extLst>
              <a:ext uri="{28A0092B-C50C-407E-A947-70E740481C1C}">
                <a14:useLocalDpi xmlns:a14="http://schemas.microsoft.com/office/drawing/2010/main" val="0"/>
              </a:ext>
            </a:extLst>
          </a:blip>
          <a:srcRect l="1155" r="12706"/>
          <a:stretch>
            <a:fillRect/>
          </a:stretch>
        </p:blipFill>
        <p:spPr>
          <a:xfrm>
            <a:off x="6172199" y="2317680"/>
            <a:ext cx="6019801" cy="4006920"/>
          </a:xfrm>
          <a:prstGeom prst="rect">
            <a:avLst/>
          </a:prstGeom>
        </p:spPr>
      </p:pic>
      <p:sp>
        <p:nvSpPr>
          <p:cNvPr id="2" name="Title 1">
            <a:extLst>
              <a:ext uri="{FF2B5EF4-FFF2-40B4-BE49-F238E27FC236}">
                <a16:creationId xmlns:a16="http://schemas.microsoft.com/office/drawing/2014/main" id="{3EE91FB2-EAAC-D7DC-468E-395B3D1B5D48}"/>
              </a:ext>
            </a:extLst>
          </p:cNvPr>
          <p:cNvSpPr>
            <a:spLocks noGrp="1"/>
          </p:cNvSpPr>
          <p:nvPr>
            <p:ph type="title"/>
          </p:nvPr>
        </p:nvSpPr>
        <p:spPr>
          <a:xfrm>
            <a:off x="172192" y="136525"/>
            <a:ext cx="12019808" cy="1324631"/>
          </a:xfrm>
        </p:spPr>
        <p:txBody>
          <a:bodyPr>
            <a:normAutofit/>
          </a:bodyPr>
          <a:lstStyle/>
          <a:p>
            <a:r>
              <a:rPr lang="en-US" dirty="0"/>
              <a:t>Incentive for Upper Floor Setbacks</a:t>
            </a:r>
          </a:p>
        </p:txBody>
      </p:sp>
      <p:sp>
        <p:nvSpPr>
          <p:cNvPr id="6" name="Slide Number Placeholder 5">
            <a:extLst>
              <a:ext uri="{FF2B5EF4-FFF2-40B4-BE49-F238E27FC236}">
                <a16:creationId xmlns:a16="http://schemas.microsoft.com/office/drawing/2014/main" id="{40DFF1C7-5010-8446-36F1-353D229D74DB}"/>
              </a:ext>
            </a:extLst>
          </p:cNvPr>
          <p:cNvSpPr>
            <a:spLocks noGrp="1"/>
          </p:cNvSpPr>
          <p:nvPr>
            <p:ph type="sldNum" sz="quarter" idx="12"/>
          </p:nvPr>
        </p:nvSpPr>
        <p:spPr/>
        <p:txBody>
          <a:bodyPr/>
          <a:lstStyle/>
          <a:p>
            <a:fld id="{71B796C4-D855-4E56-BE4E-9B45D9CAC4C9}" type="slidenum">
              <a:rPr lang="en-US" smtClean="0"/>
              <a:pPr/>
              <a:t>24</a:t>
            </a:fld>
            <a:endParaRPr lang="en-US"/>
          </a:p>
        </p:txBody>
      </p:sp>
      <p:sp>
        <p:nvSpPr>
          <p:cNvPr id="8" name="TextBox 7">
            <a:extLst>
              <a:ext uri="{FF2B5EF4-FFF2-40B4-BE49-F238E27FC236}">
                <a16:creationId xmlns:a16="http://schemas.microsoft.com/office/drawing/2014/main" id="{8D6382C7-E097-6D2D-472C-C9BA7779B475}"/>
              </a:ext>
            </a:extLst>
          </p:cNvPr>
          <p:cNvSpPr txBox="1"/>
          <p:nvPr/>
        </p:nvSpPr>
        <p:spPr>
          <a:xfrm>
            <a:off x="1169820" y="3733730"/>
            <a:ext cx="3657600" cy="1938992"/>
          </a:xfrm>
          <a:prstGeom prst="rect">
            <a:avLst/>
          </a:prstGeom>
          <a:noFill/>
        </p:spPr>
        <p:txBody>
          <a:bodyPr wrap="square" rtlCol="0">
            <a:spAutoFit/>
          </a:bodyPr>
          <a:lstStyle/>
          <a:p>
            <a:pPr algn="ctr"/>
            <a:r>
              <a:rPr lang="en-US" sz="6000" b="1" dirty="0">
                <a:solidFill>
                  <a:srgbClr val="FF0000"/>
                </a:solidFill>
              </a:rPr>
              <a:t>UPDATE IMAGE</a:t>
            </a:r>
          </a:p>
        </p:txBody>
      </p:sp>
      <p:pic>
        <p:nvPicPr>
          <p:cNvPr id="9" name="Picture 8">
            <a:extLst>
              <a:ext uri="{FF2B5EF4-FFF2-40B4-BE49-F238E27FC236}">
                <a16:creationId xmlns:a16="http://schemas.microsoft.com/office/drawing/2014/main" id="{C697A774-B09C-D4B4-4518-B7A0B6360A81}"/>
              </a:ext>
            </a:extLst>
          </p:cNvPr>
          <p:cNvPicPr>
            <a:picLocks noChangeAspect="1"/>
          </p:cNvPicPr>
          <p:nvPr/>
        </p:nvPicPr>
        <p:blipFill>
          <a:blip r:embed="rId3">
            <a:extLst>
              <a:ext uri="{28A0092B-C50C-407E-A947-70E740481C1C}">
                <a14:useLocalDpi xmlns:a14="http://schemas.microsoft.com/office/drawing/2010/main" val="0"/>
              </a:ext>
            </a:extLst>
          </a:blip>
          <a:srcRect l="1676" t="429" r="13276" b="-429"/>
          <a:stretch>
            <a:fillRect/>
          </a:stretch>
        </p:blipFill>
        <p:spPr>
          <a:xfrm>
            <a:off x="228600" y="2317680"/>
            <a:ext cx="5943600" cy="4006920"/>
          </a:xfrm>
          <a:prstGeom prst="rect">
            <a:avLst/>
          </a:prstGeom>
        </p:spPr>
      </p:pic>
      <p:sp>
        <p:nvSpPr>
          <p:cNvPr id="14" name="TextBox 13">
            <a:extLst>
              <a:ext uri="{FF2B5EF4-FFF2-40B4-BE49-F238E27FC236}">
                <a16:creationId xmlns:a16="http://schemas.microsoft.com/office/drawing/2014/main" id="{AA0EAB33-C083-5505-3048-91684FA4FB41}"/>
              </a:ext>
            </a:extLst>
          </p:cNvPr>
          <p:cNvSpPr txBox="1"/>
          <p:nvPr/>
        </p:nvSpPr>
        <p:spPr>
          <a:xfrm>
            <a:off x="0" y="6324600"/>
            <a:ext cx="6248400" cy="402546"/>
          </a:xfrm>
          <a:prstGeom prst="rect">
            <a:avLst/>
          </a:prstGeom>
          <a:noFill/>
        </p:spPr>
        <p:txBody>
          <a:bodyPr wrap="square">
            <a:spAutoFit/>
          </a:bodyPr>
          <a:lstStyle/>
          <a:p>
            <a:pPr algn="ctr">
              <a:lnSpc>
                <a:spcPct val="120000"/>
              </a:lnSpc>
            </a:pPr>
            <a:r>
              <a:rPr lang="en-US" sz="1800" b="1" dirty="0"/>
              <a:t>3.5 FAR</a:t>
            </a:r>
          </a:p>
        </p:txBody>
      </p:sp>
      <p:sp>
        <p:nvSpPr>
          <p:cNvPr id="15" name="TextBox 14">
            <a:extLst>
              <a:ext uri="{FF2B5EF4-FFF2-40B4-BE49-F238E27FC236}">
                <a16:creationId xmlns:a16="http://schemas.microsoft.com/office/drawing/2014/main" id="{068F07F2-C5F7-3C9E-E76F-763D4BE76D24}"/>
              </a:ext>
            </a:extLst>
          </p:cNvPr>
          <p:cNvSpPr txBox="1"/>
          <p:nvPr/>
        </p:nvSpPr>
        <p:spPr>
          <a:xfrm>
            <a:off x="5943600" y="6324600"/>
            <a:ext cx="6248400" cy="402546"/>
          </a:xfrm>
          <a:prstGeom prst="rect">
            <a:avLst/>
          </a:prstGeom>
          <a:noFill/>
        </p:spPr>
        <p:txBody>
          <a:bodyPr wrap="square">
            <a:spAutoFit/>
          </a:bodyPr>
          <a:lstStyle/>
          <a:p>
            <a:pPr algn="ctr">
              <a:lnSpc>
                <a:spcPct val="120000"/>
              </a:lnSpc>
            </a:pPr>
            <a:r>
              <a:rPr lang="en-US" sz="1800" b="1" dirty="0"/>
              <a:t>4.0 FAR</a:t>
            </a:r>
          </a:p>
        </p:txBody>
      </p:sp>
      <p:sp>
        <p:nvSpPr>
          <p:cNvPr id="3" name="TextBox 2">
            <a:extLst>
              <a:ext uri="{FF2B5EF4-FFF2-40B4-BE49-F238E27FC236}">
                <a16:creationId xmlns:a16="http://schemas.microsoft.com/office/drawing/2014/main" id="{1A66A6DD-C5AE-63E5-CA78-9DD1BA43FEC9}"/>
              </a:ext>
            </a:extLst>
          </p:cNvPr>
          <p:cNvSpPr txBox="1"/>
          <p:nvPr/>
        </p:nvSpPr>
        <p:spPr>
          <a:xfrm>
            <a:off x="0" y="1569942"/>
            <a:ext cx="12192000" cy="505972"/>
          </a:xfrm>
          <a:prstGeom prst="rect">
            <a:avLst/>
          </a:prstGeom>
          <a:noFill/>
        </p:spPr>
        <p:txBody>
          <a:bodyPr wrap="square">
            <a:spAutoFit/>
          </a:bodyPr>
          <a:lstStyle/>
          <a:p>
            <a:pPr algn="ctr">
              <a:lnSpc>
                <a:spcPct val="120000"/>
              </a:lnSpc>
            </a:pPr>
            <a:r>
              <a:rPr lang="en-US" sz="2400" dirty="0">
                <a:solidFill>
                  <a:srgbClr val="002060"/>
                </a:solidFill>
              </a:rPr>
              <a:t>Upper-floor setbacks are incentivized through an increased FAR allowance (up to 4.0).</a:t>
            </a:r>
          </a:p>
        </p:txBody>
      </p:sp>
      <p:grpSp>
        <p:nvGrpSpPr>
          <p:cNvPr id="18" name="Group 17">
            <a:extLst>
              <a:ext uri="{FF2B5EF4-FFF2-40B4-BE49-F238E27FC236}">
                <a16:creationId xmlns:a16="http://schemas.microsoft.com/office/drawing/2014/main" id="{6ED9498D-BEE4-781F-6743-D9C2CD993756}"/>
              </a:ext>
            </a:extLst>
          </p:cNvPr>
          <p:cNvGrpSpPr/>
          <p:nvPr/>
        </p:nvGrpSpPr>
        <p:grpSpPr>
          <a:xfrm>
            <a:off x="6099160" y="2533943"/>
            <a:ext cx="6384192" cy="3566069"/>
            <a:chOff x="6099160" y="2000613"/>
            <a:chExt cx="6384192" cy="3566069"/>
          </a:xfrm>
        </p:grpSpPr>
        <p:sp>
          <p:nvSpPr>
            <p:cNvPr id="11" name="TextBox 10">
              <a:extLst>
                <a:ext uri="{FF2B5EF4-FFF2-40B4-BE49-F238E27FC236}">
                  <a16:creationId xmlns:a16="http://schemas.microsoft.com/office/drawing/2014/main" id="{1F57216B-B695-F07C-A613-37D8DAC9D854}"/>
                </a:ext>
              </a:extLst>
            </p:cNvPr>
            <p:cNvSpPr txBox="1"/>
            <p:nvPr/>
          </p:nvSpPr>
          <p:spPr>
            <a:xfrm rot="1823338">
              <a:off x="6310444" y="4351801"/>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Laurel Street</a:t>
              </a:r>
            </a:p>
          </p:txBody>
        </p:sp>
        <p:sp>
          <p:nvSpPr>
            <p:cNvPr id="13" name="TextBox 12">
              <a:extLst>
                <a:ext uri="{FF2B5EF4-FFF2-40B4-BE49-F238E27FC236}">
                  <a16:creationId xmlns:a16="http://schemas.microsoft.com/office/drawing/2014/main" id="{592C5086-CD04-49AB-3508-4A8386A1A9AF}"/>
                </a:ext>
              </a:extLst>
            </p:cNvPr>
            <p:cNvSpPr txBox="1"/>
            <p:nvPr/>
          </p:nvSpPr>
          <p:spPr>
            <a:xfrm rot="19835212">
              <a:off x="6099160" y="2000613"/>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Glenwood Ave</a:t>
              </a:r>
            </a:p>
          </p:txBody>
        </p:sp>
        <p:sp>
          <p:nvSpPr>
            <p:cNvPr id="16" name="TextBox 15">
              <a:extLst>
                <a:ext uri="{FF2B5EF4-FFF2-40B4-BE49-F238E27FC236}">
                  <a16:creationId xmlns:a16="http://schemas.microsoft.com/office/drawing/2014/main" id="{3D4359CC-F0B6-4927-AD58-E82B4BC91828}"/>
                </a:ext>
              </a:extLst>
            </p:cNvPr>
            <p:cNvSpPr txBox="1"/>
            <p:nvPr/>
          </p:nvSpPr>
          <p:spPr>
            <a:xfrm>
              <a:off x="9372600" y="2420723"/>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R-1A Lot</a:t>
              </a:r>
            </a:p>
          </p:txBody>
        </p:sp>
        <p:sp>
          <p:nvSpPr>
            <p:cNvPr id="17" name="TextBox 16">
              <a:extLst>
                <a:ext uri="{FF2B5EF4-FFF2-40B4-BE49-F238E27FC236}">
                  <a16:creationId xmlns:a16="http://schemas.microsoft.com/office/drawing/2014/main" id="{85171350-1E27-1AB2-1361-276A8FC81CCD}"/>
                </a:ext>
              </a:extLst>
            </p:cNvPr>
            <p:cNvSpPr txBox="1"/>
            <p:nvPr/>
          </p:nvSpPr>
          <p:spPr>
            <a:xfrm>
              <a:off x="9816352" y="5164136"/>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R-1A Lot</a:t>
              </a:r>
            </a:p>
          </p:txBody>
        </p:sp>
      </p:grpSp>
      <p:grpSp>
        <p:nvGrpSpPr>
          <p:cNvPr id="19" name="Group 18">
            <a:extLst>
              <a:ext uri="{FF2B5EF4-FFF2-40B4-BE49-F238E27FC236}">
                <a16:creationId xmlns:a16="http://schemas.microsoft.com/office/drawing/2014/main" id="{584A9897-B597-C037-7036-DA494A7472A4}"/>
              </a:ext>
            </a:extLst>
          </p:cNvPr>
          <p:cNvGrpSpPr/>
          <p:nvPr/>
        </p:nvGrpSpPr>
        <p:grpSpPr>
          <a:xfrm>
            <a:off x="119188" y="2592053"/>
            <a:ext cx="6188805" cy="3507959"/>
            <a:chOff x="6294547" y="2058723"/>
            <a:chExt cx="6188805" cy="3507959"/>
          </a:xfrm>
        </p:grpSpPr>
        <p:sp>
          <p:nvSpPr>
            <p:cNvPr id="20" name="TextBox 19">
              <a:extLst>
                <a:ext uri="{FF2B5EF4-FFF2-40B4-BE49-F238E27FC236}">
                  <a16:creationId xmlns:a16="http://schemas.microsoft.com/office/drawing/2014/main" id="{C65C0555-AF83-574D-0526-12691C9AFEAD}"/>
                </a:ext>
              </a:extLst>
            </p:cNvPr>
            <p:cNvSpPr txBox="1"/>
            <p:nvPr/>
          </p:nvSpPr>
          <p:spPr>
            <a:xfrm rot="1823338">
              <a:off x="6434532" y="4351802"/>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Laurel Street</a:t>
              </a:r>
            </a:p>
          </p:txBody>
        </p:sp>
        <p:sp>
          <p:nvSpPr>
            <p:cNvPr id="21" name="TextBox 20">
              <a:extLst>
                <a:ext uri="{FF2B5EF4-FFF2-40B4-BE49-F238E27FC236}">
                  <a16:creationId xmlns:a16="http://schemas.microsoft.com/office/drawing/2014/main" id="{5595B82A-71C6-5EE4-A6DC-38AF39608DDB}"/>
                </a:ext>
              </a:extLst>
            </p:cNvPr>
            <p:cNvSpPr txBox="1"/>
            <p:nvPr/>
          </p:nvSpPr>
          <p:spPr>
            <a:xfrm rot="19835212">
              <a:off x="6294547" y="2058723"/>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Glenwood Ave</a:t>
              </a:r>
            </a:p>
          </p:txBody>
        </p:sp>
        <p:sp>
          <p:nvSpPr>
            <p:cNvPr id="22" name="TextBox 21">
              <a:extLst>
                <a:ext uri="{FF2B5EF4-FFF2-40B4-BE49-F238E27FC236}">
                  <a16:creationId xmlns:a16="http://schemas.microsoft.com/office/drawing/2014/main" id="{03AD66EA-33B5-B79E-3AF2-5ABCC5EAEFAE}"/>
                </a:ext>
              </a:extLst>
            </p:cNvPr>
            <p:cNvSpPr txBox="1"/>
            <p:nvPr/>
          </p:nvSpPr>
          <p:spPr>
            <a:xfrm>
              <a:off x="9528159" y="2362270"/>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R-1A Lot</a:t>
              </a:r>
            </a:p>
          </p:txBody>
        </p:sp>
        <p:sp>
          <p:nvSpPr>
            <p:cNvPr id="23" name="TextBox 22">
              <a:extLst>
                <a:ext uri="{FF2B5EF4-FFF2-40B4-BE49-F238E27FC236}">
                  <a16:creationId xmlns:a16="http://schemas.microsoft.com/office/drawing/2014/main" id="{3818C23C-627E-B115-4718-F15AF19655CD}"/>
                </a:ext>
              </a:extLst>
            </p:cNvPr>
            <p:cNvSpPr txBox="1"/>
            <p:nvPr/>
          </p:nvSpPr>
          <p:spPr>
            <a:xfrm>
              <a:off x="9816352" y="5164136"/>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R-1A Lot</a:t>
              </a:r>
            </a:p>
          </p:txBody>
        </p:sp>
      </p:grpSp>
    </p:spTree>
    <p:extLst>
      <p:ext uri="{BB962C8B-B14F-4D97-AF65-F5344CB8AC3E}">
        <p14:creationId xmlns:p14="http://schemas.microsoft.com/office/powerpoint/2010/main" val="18681519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17D3B-8751-1DC8-BD90-9BABC73559F7}"/>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5C0DF3FA-F381-2849-3310-F7788CFC258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4221262" y="1786322"/>
            <a:ext cx="7967298" cy="4568053"/>
          </a:xfrm>
          <a:prstGeom prst="rect">
            <a:avLst/>
          </a:prstGeom>
        </p:spPr>
      </p:pic>
      <p:sp>
        <p:nvSpPr>
          <p:cNvPr id="2" name="Title 1">
            <a:extLst>
              <a:ext uri="{FF2B5EF4-FFF2-40B4-BE49-F238E27FC236}">
                <a16:creationId xmlns:a16="http://schemas.microsoft.com/office/drawing/2014/main" id="{9D435074-C245-83DD-27F7-831E681246A3}"/>
              </a:ext>
            </a:extLst>
          </p:cNvPr>
          <p:cNvSpPr>
            <a:spLocks noGrp="1"/>
          </p:cNvSpPr>
          <p:nvPr>
            <p:ph type="title"/>
          </p:nvPr>
        </p:nvSpPr>
        <p:spPr>
          <a:xfrm>
            <a:off x="172192" y="136525"/>
            <a:ext cx="12019808" cy="1324631"/>
          </a:xfrm>
        </p:spPr>
        <p:txBody>
          <a:bodyPr>
            <a:normAutofit/>
          </a:bodyPr>
          <a:lstStyle/>
          <a:p>
            <a:r>
              <a:rPr lang="en-US" dirty="0"/>
              <a:t>Setback Scenarios – Lots &lt; ½ Acre</a:t>
            </a:r>
          </a:p>
        </p:txBody>
      </p:sp>
      <p:sp>
        <p:nvSpPr>
          <p:cNvPr id="6" name="Slide Number Placeholder 5">
            <a:extLst>
              <a:ext uri="{FF2B5EF4-FFF2-40B4-BE49-F238E27FC236}">
                <a16:creationId xmlns:a16="http://schemas.microsoft.com/office/drawing/2014/main" id="{68CFF382-D531-B860-2633-82636FF39192}"/>
              </a:ext>
            </a:extLst>
          </p:cNvPr>
          <p:cNvSpPr>
            <a:spLocks noGrp="1"/>
          </p:cNvSpPr>
          <p:nvPr>
            <p:ph type="sldNum" sz="quarter" idx="12"/>
          </p:nvPr>
        </p:nvSpPr>
        <p:spPr/>
        <p:txBody>
          <a:bodyPr/>
          <a:lstStyle/>
          <a:p>
            <a:fld id="{71B796C4-D855-4E56-BE4E-9B45D9CAC4C9}" type="slidenum">
              <a:rPr lang="en-US" smtClean="0"/>
              <a:pPr/>
              <a:t>25</a:t>
            </a:fld>
            <a:endParaRPr lang="en-US"/>
          </a:p>
        </p:txBody>
      </p:sp>
      <p:sp>
        <p:nvSpPr>
          <p:cNvPr id="5" name="TextBox 4">
            <a:extLst>
              <a:ext uri="{FF2B5EF4-FFF2-40B4-BE49-F238E27FC236}">
                <a16:creationId xmlns:a16="http://schemas.microsoft.com/office/drawing/2014/main" id="{D14D7213-04E7-CA5B-296D-876A90462C9E}"/>
              </a:ext>
            </a:extLst>
          </p:cNvPr>
          <p:cNvSpPr txBox="1"/>
          <p:nvPr/>
        </p:nvSpPr>
        <p:spPr>
          <a:xfrm>
            <a:off x="9144000" y="5998254"/>
            <a:ext cx="2667000" cy="402546"/>
          </a:xfrm>
          <a:prstGeom prst="rect">
            <a:avLst/>
          </a:prstGeom>
          <a:noFill/>
        </p:spPr>
        <p:txBody>
          <a:bodyPr wrap="square">
            <a:spAutoFit/>
          </a:bodyPr>
          <a:lstStyle/>
          <a:p>
            <a:pPr algn="r">
              <a:lnSpc>
                <a:spcPct val="120000"/>
              </a:lnSpc>
            </a:pPr>
            <a:r>
              <a:rPr lang="en-US" b="1" dirty="0"/>
              <a:t>99 Victoria</a:t>
            </a:r>
            <a:endParaRPr lang="en-US" sz="1800" b="1" dirty="0"/>
          </a:p>
        </p:txBody>
      </p:sp>
      <p:sp>
        <p:nvSpPr>
          <p:cNvPr id="8" name="TextBox 7">
            <a:extLst>
              <a:ext uri="{FF2B5EF4-FFF2-40B4-BE49-F238E27FC236}">
                <a16:creationId xmlns:a16="http://schemas.microsoft.com/office/drawing/2014/main" id="{BB6A770B-191B-3EEB-D887-681C2E818C1B}"/>
              </a:ext>
            </a:extLst>
          </p:cNvPr>
          <p:cNvSpPr txBox="1">
            <a:spLocks/>
          </p:cNvSpPr>
          <p:nvPr/>
        </p:nvSpPr>
        <p:spPr>
          <a:xfrm>
            <a:off x="609601" y="1600200"/>
            <a:ext cx="5638800" cy="4674485"/>
          </a:xfrm>
          <a:prstGeom prst="rect">
            <a:avLst/>
          </a:prstGeom>
          <a:noFill/>
        </p:spPr>
        <p:txBody>
          <a:bodyPr wrap="square" lIns="91440" tIns="45720" rIns="91440" bIns="45720" anchor="t">
            <a:spAutoFit/>
          </a:bodyPr>
          <a:lstStyle/>
          <a:p>
            <a:pPr>
              <a:lnSpc>
                <a:spcPct val="120000"/>
              </a:lnSpc>
            </a:pPr>
            <a:r>
              <a:rPr lang="en-US" b="1" dirty="0"/>
              <a:t>SCENARIO 1: Minimum Frontage</a:t>
            </a:r>
          </a:p>
          <a:p>
            <a:pPr>
              <a:lnSpc>
                <a:spcPct val="120000"/>
              </a:lnSpc>
            </a:pPr>
            <a:r>
              <a:rPr lang="en-US" b="1" dirty="0"/>
              <a:t>Setbacks:</a:t>
            </a:r>
          </a:p>
          <a:p>
            <a:pPr marL="457200" indent="-457200">
              <a:lnSpc>
                <a:spcPct val="120000"/>
              </a:lnSpc>
              <a:buFont typeface="Arial" panose="020B0604020202020204" pitchFamily="34" charset="0"/>
              <a:buChar char="•"/>
            </a:pPr>
            <a:r>
              <a:rPr lang="en-US" dirty="0"/>
              <a:t>Front: 10 feet</a:t>
            </a:r>
          </a:p>
          <a:p>
            <a:pPr marL="457200" indent="-457200">
              <a:lnSpc>
                <a:spcPct val="120000"/>
              </a:lnSpc>
              <a:buFont typeface="Arial" panose="020B0604020202020204" pitchFamily="34" charset="0"/>
              <a:buChar char="•"/>
            </a:pPr>
            <a:r>
              <a:rPr lang="en-US" dirty="0"/>
              <a:t>Rear: NA</a:t>
            </a:r>
          </a:p>
          <a:p>
            <a:pPr marL="457200" indent="-457200">
              <a:lnSpc>
                <a:spcPct val="120000"/>
              </a:lnSpc>
              <a:buFont typeface="Arial" panose="020B0604020202020204" pitchFamily="34" charset="0"/>
              <a:buChar char="•"/>
            </a:pPr>
            <a:r>
              <a:rPr lang="en-US" dirty="0"/>
              <a:t>Side: NA</a:t>
            </a:r>
          </a:p>
          <a:p>
            <a:pPr marL="457200" indent="-457200">
              <a:lnSpc>
                <a:spcPct val="120000"/>
              </a:lnSpc>
              <a:spcAft>
                <a:spcPts val="2400"/>
              </a:spcAft>
              <a:buFont typeface="Arial" panose="020B0604020202020204" pitchFamily="34" charset="0"/>
              <a:buChar char="•"/>
            </a:pPr>
            <a:r>
              <a:rPr lang="en-US" dirty="0"/>
              <a:t>R-1 Adjacent: 40 feet</a:t>
            </a:r>
            <a:endParaRPr lang="en-US" b="1" dirty="0"/>
          </a:p>
          <a:p>
            <a:pPr>
              <a:lnSpc>
                <a:spcPct val="120000"/>
              </a:lnSpc>
            </a:pPr>
            <a:r>
              <a:rPr lang="en-US" b="1" dirty="0"/>
              <a:t>SB 79 Requirements:</a:t>
            </a:r>
          </a:p>
          <a:p>
            <a:pPr marL="457200" indent="-457200">
              <a:lnSpc>
                <a:spcPct val="120000"/>
              </a:lnSpc>
              <a:buFont typeface="Arial" panose="020B0604020202020204" pitchFamily="34" charset="0"/>
              <a:buChar char="•"/>
            </a:pPr>
            <a:r>
              <a:rPr lang="en-US" dirty="0"/>
              <a:t>Height: 75 feet min.</a:t>
            </a:r>
          </a:p>
          <a:p>
            <a:pPr marL="457200" indent="-457200">
              <a:lnSpc>
                <a:spcPct val="120000"/>
              </a:lnSpc>
              <a:spcAft>
                <a:spcPts val="2400"/>
              </a:spcAft>
              <a:buFont typeface="Arial" panose="020B0604020202020204" pitchFamily="34" charset="0"/>
              <a:buChar char="•"/>
            </a:pPr>
            <a:r>
              <a:rPr lang="en-US" dirty="0"/>
              <a:t>FAR: 3.5 min.</a:t>
            </a:r>
          </a:p>
          <a:p>
            <a:pPr>
              <a:lnSpc>
                <a:spcPct val="120000"/>
              </a:lnSpc>
            </a:pPr>
            <a:r>
              <a:rPr lang="en-US" b="1" dirty="0"/>
              <a:t>Implication:</a:t>
            </a:r>
          </a:p>
          <a:p>
            <a:pPr marL="457200" indent="-457200">
              <a:lnSpc>
                <a:spcPct val="120000"/>
              </a:lnSpc>
              <a:buFont typeface="Arial" panose="020B0604020202020204" pitchFamily="34" charset="0"/>
              <a:buChar char="•"/>
            </a:pPr>
            <a:r>
              <a:rPr lang="en-US" dirty="0"/>
              <a:t>Height: 81 feet</a:t>
            </a:r>
          </a:p>
          <a:p>
            <a:pPr marL="457200" indent="-457200">
              <a:lnSpc>
                <a:spcPct val="120000"/>
              </a:lnSpc>
              <a:buFont typeface="Arial" panose="020B0604020202020204" pitchFamily="34" charset="0"/>
              <a:buChar char="•"/>
            </a:pPr>
            <a:r>
              <a:rPr lang="en-US" dirty="0"/>
              <a:t>9 Stories</a:t>
            </a:r>
          </a:p>
        </p:txBody>
      </p:sp>
      <p:grpSp>
        <p:nvGrpSpPr>
          <p:cNvPr id="14" name="Group 13">
            <a:extLst>
              <a:ext uri="{FF2B5EF4-FFF2-40B4-BE49-F238E27FC236}">
                <a16:creationId xmlns:a16="http://schemas.microsoft.com/office/drawing/2014/main" id="{35EBA4F5-9617-37D1-1A6E-6026189643D7}"/>
              </a:ext>
            </a:extLst>
          </p:cNvPr>
          <p:cNvGrpSpPr/>
          <p:nvPr/>
        </p:nvGrpSpPr>
        <p:grpSpPr>
          <a:xfrm>
            <a:off x="5410200" y="3937442"/>
            <a:ext cx="6743700" cy="1973824"/>
            <a:chOff x="5410200" y="3937442"/>
            <a:chExt cx="6743700" cy="1973824"/>
          </a:xfrm>
        </p:grpSpPr>
        <p:sp>
          <p:nvSpPr>
            <p:cNvPr id="9" name="TextBox 8">
              <a:extLst>
                <a:ext uri="{FF2B5EF4-FFF2-40B4-BE49-F238E27FC236}">
                  <a16:creationId xmlns:a16="http://schemas.microsoft.com/office/drawing/2014/main" id="{8CDDED3D-A488-D318-B8F3-5F7857241C1E}"/>
                </a:ext>
              </a:extLst>
            </p:cNvPr>
            <p:cNvSpPr txBox="1"/>
            <p:nvPr/>
          </p:nvSpPr>
          <p:spPr>
            <a:xfrm>
              <a:off x="5410200" y="3937442"/>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R-1B Lot</a:t>
              </a:r>
            </a:p>
          </p:txBody>
        </p:sp>
        <p:sp>
          <p:nvSpPr>
            <p:cNvPr id="10" name="TextBox 9">
              <a:extLst>
                <a:ext uri="{FF2B5EF4-FFF2-40B4-BE49-F238E27FC236}">
                  <a16:creationId xmlns:a16="http://schemas.microsoft.com/office/drawing/2014/main" id="{5E92C1E3-0F10-F394-B694-B8BDE29A0DA2}"/>
                </a:ext>
              </a:extLst>
            </p:cNvPr>
            <p:cNvSpPr txBox="1"/>
            <p:nvPr/>
          </p:nvSpPr>
          <p:spPr>
            <a:xfrm rot="19763158">
              <a:off x="8236768" y="5221106"/>
              <a:ext cx="2667000" cy="402546"/>
            </a:xfrm>
            <a:prstGeom prst="rect">
              <a:avLst/>
            </a:prstGeom>
            <a:noFill/>
          </p:spPr>
          <p:txBody>
            <a:bodyPr wrap="square">
              <a:spAutoFit/>
            </a:bodyPr>
            <a:lstStyle/>
            <a:p>
              <a:pPr algn="ctr">
                <a:lnSpc>
                  <a:spcPct val="120000"/>
                </a:lnSpc>
              </a:pPr>
              <a:r>
                <a:rPr lang="en-US" i="1" dirty="0">
                  <a:solidFill>
                    <a:schemeClr val="bg1">
                      <a:lumMod val="65000"/>
                    </a:schemeClr>
                  </a:solidFill>
                </a:rPr>
                <a:t>Valparaiso Ave</a:t>
              </a:r>
              <a:endParaRPr lang="en-US" sz="1800" i="1" dirty="0">
                <a:solidFill>
                  <a:schemeClr val="bg1">
                    <a:lumMod val="65000"/>
                  </a:schemeClr>
                </a:solidFill>
              </a:endParaRPr>
            </a:p>
          </p:txBody>
        </p:sp>
        <p:sp>
          <p:nvSpPr>
            <p:cNvPr id="11" name="TextBox 10">
              <a:extLst>
                <a:ext uri="{FF2B5EF4-FFF2-40B4-BE49-F238E27FC236}">
                  <a16:creationId xmlns:a16="http://schemas.microsoft.com/office/drawing/2014/main" id="{A2B01472-E74E-DF26-E4E4-23D3C30B8675}"/>
                </a:ext>
              </a:extLst>
            </p:cNvPr>
            <p:cNvSpPr txBox="1"/>
            <p:nvPr/>
          </p:nvSpPr>
          <p:spPr>
            <a:xfrm rot="1807012">
              <a:off x="5635975" y="5508720"/>
              <a:ext cx="2667000" cy="402546"/>
            </a:xfrm>
            <a:prstGeom prst="rect">
              <a:avLst/>
            </a:prstGeom>
            <a:noFill/>
          </p:spPr>
          <p:txBody>
            <a:bodyPr wrap="square">
              <a:spAutoFit/>
            </a:bodyPr>
            <a:lstStyle/>
            <a:p>
              <a:pPr algn="ctr">
                <a:lnSpc>
                  <a:spcPct val="120000"/>
                </a:lnSpc>
              </a:pPr>
              <a:r>
                <a:rPr lang="en-US" i="1" dirty="0">
                  <a:solidFill>
                    <a:schemeClr val="bg1">
                      <a:lumMod val="65000"/>
                    </a:schemeClr>
                  </a:solidFill>
                </a:rPr>
                <a:t>Victoria Ave</a:t>
              </a:r>
              <a:endParaRPr lang="en-US" sz="1800" i="1" dirty="0">
                <a:solidFill>
                  <a:schemeClr val="bg1">
                    <a:lumMod val="65000"/>
                  </a:schemeClr>
                </a:solidFill>
              </a:endParaRPr>
            </a:p>
          </p:txBody>
        </p:sp>
        <p:sp>
          <p:nvSpPr>
            <p:cNvPr id="13" name="TextBox 12">
              <a:extLst>
                <a:ext uri="{FF2B5EF4-FFF2-40B4-BE49-F238E27FC236}">
                  <a16:creationId xmlns:a16="http://schemas.microsoft.com/office/drawing/2014/main" id="{684F8FA6-6C10-C684-B161-DC7EDD73C8A3}"/>
                </a:ext>
              </a:extLst>
            </p:cNvPr>
            <p:cNvSpPr txBox="1"/>
            <p:nvPr/>
          </p:nvSpPr>
          <p:spPr>
            <a:xfrm rot="1807012">
              <a:off x="9486900" y="4012354"/>
              <a:ext cx="2667000" cy="646331"/>
            </a:xfrm>
            <a:prstGeom prst="rect">
              <a:avLst/>
            </a:prstGeom>
            <a:noFill/>
          </p:spPr>
          <p:txBody>
            <a:bodyPr wrap="square">
              <a:spAutoFit/>
            </a:bodyPr>
            <a:lstStyle/>
            <a:p>
              <a:pPr algn="ctr"/>
              <a:r>
                <a:rPr lang="en-US" i="1" dirty="0">
                  <a:solidFill>
                    <a:schemeClr val="bg1">
                      <a:lumMod val="65000"/>
                    </a:schemeClr>
                  </a:solidFill>
                </a:rPr>
                <a:t>El Camino</a:t>
              </a:r>
            </a:p>
            <a:p>
              <a:pPr algn="ctr"/>
              <a:r>
                <a:rPr lang="en-US" sz="1800" i="1" dirty="0">
                  <a:solidFill>
                    <a:schemeClr val="bg1">
                      <a:lumMod val="65000"/>
                    </a:schemeClr>
                  </a:solidFill>
                </a:rPr>
                <a:t>Real</a:t>
              </a:r>
            </a:p>
          </p:txBody>
        </p:sp>
      </p:grpSp>
    </p:spTree>
    <p:extLst>
      <p:ext uri="{BB962C8B-B14F-4D97-AF65-F5344CB8AC3E}">
        <p14:creationId xmlns:p14="http://schemas.microsoft.com/office/powerpoint/2010/main" val="42146140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0A6F3-4EF9-D557-EF9C-E6D659134B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8F0EDB-47AC-8207-E402-2452E49CAE3B}"/>
              </a:ext>
            </a:extLst>
          </p:cNvPr>
          <p:cNvSpPr>
            <a:spLocks noGrp="1"/>
          </p:cNvSpPr>
          <p:nvPr>
            <p:ph type="title"/>
          </p:nvPr>
        </p:nvSpPr>
        <p:spPr>
          <a:xfrm>
            <a:off x="172192" y="136525"/>
            <a:ext cx="12019808" cy="1324631"/>
          </a:xfrm>
        </p:spPr>
        <p:txBody>
          <a:bodyPr>
            <a:normAutofit/>
          </a:bodyPr>
          <a:lstStyle/>
          <a:p>
            <a:r>
              <a:rPr lang="en-US" dirty="0"/>
              <a:t>Setback Scenarios – Lots &lt; ½ Acre</a:t>
            </a:r>
          </a:p>
        </p:txBody>
      </p:sp>
      <p:sp>
        <p:nvSpPr>
          <p:cNvPr id="6" name="Slide Number Placeholder 5">
            <a:extLst>
              <a:ext uri="{FF2B5EF4-FFF2-40B4-BE49-F238E27FC236}">
                <a16:creationId xmlns:a16="http://schemas.microsoft.com/office/drawing/2014/main" id="{880B2729-7FF0-9B00-8C56-681782DB47CE}"/>
              </a:ext>
            </a:extLst>
          </p:cNvPr>
          <p:cNvSpPr>
            <a:spLocks noGrp="1"/>
          </p:cNvSpPr>
          <p:nvPr>
            <p:ph type="sldNum" sz="quarter" idx="12"/>
          </p:nvPr>
        </p:nvSpPr>
        <p:spPr/>
        <p:txBody>
          <a:bodyPr/>
          <a:lstStyle/>
          <a:p>
            <a:fld id="{71B796C4-D855-4E56-BE4E-9B45D9CAC4C9}" type="slidenum">
              <a:rPr lang="en-US" smtClean="0"/>
              <a:pPr/>
              <a:t>26</a:t>
            </a:fld>
            <a:endParaRPr lang="en-US"/>
          </a:p>
        </p:txBody>
      </p:sp>
      <p:pic>
        <p:nvPicPr>
          <p:cNvPr id="12" name="Picture 11">
            <a:extLst>
              <a:ext uri="{FF2B5EF4-FFF2-40B4-BE49-F238E27FC236}">
                <a16:creationId xmlns:a16="http://schemas.microsoft.com/office/drawing/2014/main" id="{BDDC970A-8415-5D10-5434-F3E70E96D9E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221262" y="1786322"/>
            <a:ext cx="7967298" cy="4568053"/>
          </a:xfrm>
          <a:prstGeom prst="rect">
            <a:avLst/>
          </a:prstGeom>
        </p:spPr>
      </p:pic>
      <p:sp>
        <p:nvSpPr>
          <p:cNvPr id="5" name="TextBox 4">
            <a:extLst>
              <a:ext uri="{FF2B5EF4-FFF2-40B4-BE49-F238E27FC236}">
                <a16:creationId xmlns:a16="http://schemas.microsoft.com/office/drawing/2014/main" id="{BC50F1D5-B463-1B75-9723-CD854B6952EA}"/>
              </a:ext>
            </a:extLst>
          </p:cNvPr>
          <p:cNvSpPr txBox="1"/>
          <p:nvPr/>
        </p:nvSpPr>
        <p:spPr>
          <a:xfrm>
            <a:off x="9144000" y="5998254"/>
            <a:ext cx="2667000" cy="402546"/>
          </a:xfrm>
          <a:prstGeom prst="rect">
            <a:avLst/>
          </a:prstGeom>
          <a:noFill/>
        </p:spPr>
        <p:txBody>
          <a:bodyPr wrap="square">
            <a:spAutoFit/>
          </a:bodyPr>
          <a:lstStyle/>
          <a:p>
            <a:pPr algn="r">
              <a:lnSpc>
                <a:spcPct val="120000"/>
              </a:lnSpc>
            </a:pPr>
            <a:r>
              <a:rPr lang="en-US" b="1" dirty="0"/>
              <a:t>99 Victoria</a:t>
            </a:r>
            <a:endParaRPr lang="en-US" sz="1800" b="1" dirty="0"/>
          </a:p>
        </p:txBody>
      </p:sp>
      <p:sp>
        <p:nvSpPr>
          <p:cNvPr id="8" name="TextBox 7">
            <a:extLst>
              <a:ext uri="{FF2B5EF4-FFF2-40B4-BE49-F238E27FC236}">
                <a16:creationId xmlns:a16="http://schemas.microsoft.com/office/drawing/2014/main" id="{8D54533B-88C0-EA1A-101B-C1EB7C846FB1}"/>
              </a:ext>
            </a:extLst>
          </p:cNvPr>
          <p:cNvSpPr txBox="1">
            <a:spLocks/>
          </p:cNvSpPr>
          <p:nvPr/>
        </p:nvSpPr>
        <p:spPr>
          <a:xfrm>
            <a:off x="609601" y="1600200"/>
            <a:ext cx="5562600" cy="4674485"/>
          </a:xfrm>
          <a:prstGeom prst="rect">
            <a:avLst/>
          </a:prstGeom>
          <a:noFill/>
        </p:spPr>
        <p:txBody>
          <a:bodyPr wrap="square" lIns="91440" tIns="45720" rIns="91440" bIns="45720" anchor="t">
            <a:spAutoFit/>
          </a:bodyPr>
          <a:lstStyle/>
          <a:p>
            <a:pPr>
              <a:lnSpc>
                <a:spcPct val="120000"/>
              </a:lnSpc>
            </a:pPr>
            <a:r>
              <a:rPr lang="en-US" b="1" dirty="0"/>
              <a:t>SCENARIO 2: Minimum Frontage</a:t>
            </a:r>
          </a:p>
          <a:p>
            <a:pPr>
              <a:lnSpc>
                <a:spcPct val="120000"/>
              </a:lnSpc>
            </a:pPr>
            <a:r>
              <a:rPr lang="en-US" b="1" dirty="0"/>
              <a:t>Setbacks:</a:t>
            </a:r>
          </a:p>
          <a:p>
            <a:pPr marL="457200" indent="-457200">
              <a:lnSpc>
                <a:spcPct val="120000"/>
              </a:lnSpc>
              <a:buFont typeface="Arial" panose="020B0604020202020204" pitchFamily="34" charset="0"/>
              <a:buChar char="•"/>
            </a:pPr>
            <a:r>
              <a:rPr lang="en-US" dirty="0"/>
              <a:t>Front: 15 feet</a:t>
            </a:r>
          </a:p>
          <a:p>
            <a:pPr marL="457200" indent="-457200">
              <a:lnSpc>
                <a:spcPct val="120000"/>
              </a:lnSpc>
              <a:buFont typeface="Arial" panose="020B0604020202020204" pitchFamily="34" charset="0"/>
              <a:buChar char="•"/>
            </a:pPr>
            <a:r>
              <a:rPr lang="en-US" dirty="0"/>
              <a:t>Rear: NA</a:t>
            </a:r>
          </a:p>
          <a:p>
            <a:pPr marL="457200" indent="-457200">
              <a:lnSpc>
                <a:spcPct val="120000"/>
              </a:lnSpc>
              <a:buFont typeface="Arial" panose="020B0604020202020204" pitchFamily="34" charset="0"/>
              <a:buChar char="•"/>
            </a:pPr>
            <a:r>
              <a:rPr lang="en-US" dirty="0"/>
              <a:t>Side: NA</a:t>
            </a:r>
          </a:p>
          <a:p>
            <a:pPr marL="457200" indent="-457200">
              <a:lnSpc>
                <a:spcPct val="120000"/>
              </a:lnSpc>
              <a:spcAft>
                <a:spcPts val="2400"/>
              </a:spcAft>
              <a:buFont typeface="Arial" panose="020B0604020202020204" pitchFamily="34" charset="0"/>
              <a:buChar char="•"/>
            </a:pPr>
            <a:r>
              <a:rPr lang="en-US" dirty="0"/>
              <a:t>R-1 Adjacent: 30 feet</a:t>
            </a:r>
            <a:endParaRPr lang="en-US" b="1" dirty="0"/>
          </a:p>
          <a:p>
            <a:pPr>
              <a:lnSpc>
                <a:spcPct val="120000"/>
              </a:lnSpc>
            </a:pPr>
            <a:r>
              <a:rPr lang="en-US" b="1" dirty="0"/>
              <a:t>SB 79 Requirements:</a:t>
            </a:r>
          </a:p>
          <a:p>
            <a:pPr marL="457200" indent="-457200">
              <a:lnSpc>
                <a:spcPct val="120000"/>
              </a:lnSpc>
              <a:buFont typeface="Arial" panose="020B0604020202020204" pitchFamily="34" charset="0"/>
              <a:buChar char="•"/>
            </a:pPr>
            <a:r>
              <a:rPr lang="en-US" dirty="0"/>
              <a:t>Height: 75 feet min.</a:t>
            </a:r>
          </a:p>
          <a:p>
            <a:pPr marL="457200" indent="-457200">
              <a:lnSpc>
                <a:spcPct val="120000"/>
              </a:lnSpc>
              <a:spcAft>
                <a:spcPts val="2400"/>
              </a:spcAft>
              <a:buFont typeface="Arial" panose="020B0604020202020204" pitchFamily="34" charset="0"/>
              <a:buChar char="•"/>
            </a:pPr>
            <a:r>
              <a:rPr lang="en-US" dirty="0"/>
              <a:t>FAR: 3.5 min.</a:t>
            </a:r>
          </a:p>
          <a:p>
            <a:pPr>
              <a:lnSpc>
                <a:spcPct val="120000"/>
              </a:lnSpc>
            </a:pPr>
            <a:r>
              <a:rPr lang="en-US" b="1" dirty="0"/>
              <a:t>Implication:</a:t>
            </a:r>
          </a:p>
          <a:p>
            <a:pPr marL="457200" indent="-457200">
              <a:lnSpc>
                <a:spcPct val="120000"/>
              </a:lnSpc>
              <a:buFont typeface="Arial" panose="020B0604020202020204" pitchFamily="34" charset="0"/>
              <a:buChar char="•"/>
            </a:pPr>
            <a:r>
              <a:rPr lang="en-US" dirty="0"/>
              <a:t>Height: 81 feet</a:t>
            </a:r>
          </a:p>
          <a:p>
            <a:pPr marL="457200" indent="-457200">
              <a:lnSpc>
                <a:spcPct val="120000"/>
              </a:lnSpc>
              <a:buFont typeface="Arial" panose="020B0604020202020204" pitchFamily="34" charset="0"/>
              <a:buChar char="•"/>
            </a:pPr>
            <a:r>
              <a:rPr lang="en-US" dirty="0"/>
              <a:t>9 Stories</a:t>
            </a:r>
          </a:p>
        </p:txBody>
      </p:sp>
      <p:grpSp>
        <p:nvGrpSpPr>
          <p:cNvPr id="3" name="Group 2">
            <a:extLst>
              <a:ext uri="{FF2B5EF4-FFF2-40B4-BE49-F238E27FC236}">
                <a16:creationId xmlns:a16="http://schemas.microsoft.com/office/drawing/2014/main" id="{9A96DB55-0DE9-7686-9F7C-F263FC39C7BD}"/>
              </a:ext>
            </a:extLst>
          </p:cNvPr>
          <p:cNvGrpSpPr/>
          <p:nvPr/>
        </p:nvGrpSpPr>
        <p:grpSpPr>
          <a:xfrm>
            <a:off x="5410200" y="3937442"/>
            <a:ext cx="6743700" cy="1973824"/>
            <a:chOff x="5410200" y="3937442"/>
            <a:chExt cx="6743700" cy="1973824"/>
          </a:xfrm>
        </p:grpSpPr>
        <p:sp>
          <p:nvSpPr>
            <p:cNvPr id="4" name="TextBox 3">
              <a:extLst>
                <a:ext uri="{FF2B5EF4-FFF2-40B4-BE49-F238E27FC236}">
                  <a16:creationId xmlns:a16="http://schemas.microsoft.com/office/drawing/2014/main" id="{061D1D1B-C012-CEFD-3D7D-BA610DCA23C9}"/>
                </a:ext>
              </a:extLst>
            </p:cNvPr>
            <p:cNvSpPr txBox="1"/>
            <p:nvPr/>
          </p:nvSpPr>
          <p:spPr>
            <a:xfrm>
              <a:off x="5410200" y="3937442"/>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R-1B Lot</a:t>
              </a:r>
            </a:p>
          </p:txBody>
        </p:sp>
        <p:sp>
          <p:nvSpPr>
            <p:cNvPr id="9" name="TextBox 8">
              <a:extLst>
                <a:ext uri="{FF2B5EF4-FFF2-40B4-BE49-F238E27FC236}">
                  <a16:creationId xmlns:a16="http://schemas.microsoft.com/office/drawing/2014/main" id="{655CD429-6C9E-20A8-EF67-7DC90DE07870}"/>
                </a:ext>
              </a:extLst>
            </p:cNvPr>
            <p:cNvSpPr txBox="1"/>
            <p:nvPr/>
          </p:nvSpPr>
          <p:spPr>
            <a:xfrm rot="19763158">
              <a:off x="8236768" y="5221106"/>
              <a:ext cx="2667000" cy="402546"/>
            </a:xfrm>
            <a:prstGeom prst="rect">
              <a:avLst/>
            </a:prstGeom>
            <a:noFill/>
          </p:spPr>
          <p:txBody>
            <a:bodyPr wrap="square">
              <a:spAutoFit/>
            </a:bodyPr>
            <a:lstStyle/>
            <a:p>
              <a:pPr algn="ctr">
                <a:lnSpc>
                  <a:spcPct val="120000"/>
                </a:lnSpc>
              </a:pPr>
              <a:r>
                <a:rPr lang="en-US" i="1" dirty="0">
                  <a:solidFill>
                    <a:schemeClr val="bg1">
                      <a:lumMod val="65000"/>
                    </a:schemeClr>
                  </a:solidFill>
                </a:rPr>
                <a:t>Valparaiso Ave</a:t>
              </a:r>
              <a:endParaRPr lang="en-US" sz="1800" i="1" dirty="0">
                <a:solidFill>
                  <a:schemeClr val="bg1">
                    <a:lumMod val="65000"/>
                  </a:schemeClr>
                </a:solidFill>
              </a:endParaRPr>
            </a:p>
          </p:txBody>
        </p:sp>
        <p:sp>
          <p:nvSpPr>
            <p:cNvPr id="10" name="TextBox 9">
              <a:extLst>
                <a:ext uri="{FF2B5EF4-FFF2-40B4-BE49-F238E27FC236}">
                  <a16:creationId xmlns:a16="http://schemas.microsoft.com/office/drawing/2014/main" id="{7B72EDB2-28C5-B886-3927-555E3C81854F}"/>
                </a:ext>
              </a:extLst>
            </p:cNvPr>
            <p:cNvSpPr txBox="1"/>
            <p:nvPr/>
          </p:nvSpPr>
          <p:spPr>
            <a:xfrm rot="1807012">
              <a:off x="5635975" y="5508720"/>
              <a:ext cx="2667000" cy="402546"/>
            </a:xfrm>
            <a:prstGeom prst="rect">
              <a:avLst/>
            </a:prstGeom>
            <a:noFill/>
          </p:spPr>
          <p:txBody>
            <a:bodyPr wrap="square">
              <a:spAutoFit/>
            </a:bodyPr>
            <a:lstStyle/>
            <a:p>
              <a:pPr algn="ctr">
                <a:lnSpc>
                  <a:spcPct val="120000"/>
                </a:lnSpc>
              </a:pPr>
              <a:r>
                <a:rPr lang="en-US" i="1" dirty="0">
                  <a:solidFill>
                    <a:schemeClr val="bg1">
                      <a:lumMod val="65000"/>
                    </a:schemeClr>
                  </a:solidFill>
                </a:rPr>
                <a:t>Victoria Ave</a:t>
              </a:r>
              <a:endParaRPr lang="en-US" sz="1800" i="1" dirty="0">
                <a:solidFill>
                  <a:schemeClr val="bg1">
                    <a:lumMod val="65000"/>
                  </a:schemeClr>
                </a:solidFill>
              </a:endParaRPr>
            </a:p>
          </p:txBody>
        </p:sp>
        <p:sp>
          <p:nvSpPr>
            <p:cNvPr id="11" name="TextBox 10">
              <a:extLst>
                <a:ext uri="{FF2B5EF4-FFF2-40B4-BE49-F238E27FC236}">
                  <a16:creationId xmlns:a16="http://schemas.microsoft.com/office/drawing/2014/main" id="{01816A08-40BC-247C-9AAA-613980DBD9B9}"/>
                </a:ext>
              </a:extLst>
            </p:cNvPr>
            <p:cNvSpPr txBox="1"/>
            <p:nvPr/>
          </p:nvSpPr>
          <p:spPr>
            <a:xfrm rot="1807012">
              <a:off x="9486900" y="4012354"/>
              <a:ext cx="2667000" cy="646331"/>
            </a:xfrm>
            <a:prstGeom prst="rect">
              <a:avLst/>
            </a:prstGeom>
            <a:noFill/>
          </p:spPr>
          <p:txBody>
            <a:bodyPr wrap="square">
              <a:spAutoFit/>
            </a:bodyPr>
            <a:lstStyle/>
            <a:p>
              <a:pPr algn="ctr"/>
              <a:r>
                <a:rPr lang="en-US" i="1" dirty="0">
                  <a:solidFill>
                    <a:schemeClr val="bg1">
                      <a:lumMod val="65000"/>
                    </a:schemeClr>
                  </a:solidFill>
                </a:rPr>
                <a:t>El Camino</a:t>
              </a:r>
            </a:p>
            <a:p>
              <a:pPr algn="ctr"/>
              <a:r>
                <a:rPr lang="en-US" sz="1800" i="1" dirty="0">
                  <a:solidFill>
                    <a:schemeClr val="bg1">
                      <a:lumMod val="65000"/>
                    </a:schemeClr>
                  </a:solidFill>
                </a:rPr>
                <a:t>Real</a:t>
              </a:r>
            </a:p>
          </p:txBody>
        </p:sp>
      </p:grpSp>
    </p:spTree>
    <p:extLst>
      <p:ext uri="{BB962C8B-B14F-4D97-AF65-F5344CB8AC3E}">
        <p14:creationId xmlns:p14="http://schemas.microsoft.com/office/powerpoint/2010/main" val="23636312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3233D-152F-BC1D-0898-D2E6E7BF87B9}"/>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8F17029C-1514-7744-60DF-F70DCE777141}"/>
              </a:ext>
            </a:extLst>
          </p:cNvPr>
          <p:cNvPicPr>
            <a:picLocks noChangeAspect="1"/>
          </p:cNvPicPr>
          <p:nvPr/>
        </p:nvPicPr>
        <p:blipFill>
          <a:blip r:embed="rId2">
            <a:extLst>
              <a:ext uri="{28A0092B-C50C-407E-A947-70E740481C1C}">
                <a14:useLocalDpi xmlns:a14="http://schemas.microsoft.com/office/drawing/2010/main" val="0"/>
              </a:ext>
            </a:extLst>
          </a:blip>
          <a:srcRect l="7476" r="7476"/>
          <a:stretch/>
        </p:blipFill>
        <p:spPr>
          <a:xfrm>
            <a:off x="6248400" y="1784350"/>
            <a:ext cx="5943600" cy="4006920"/>
          </a:xfrm>
          <a:prstGeom prst="rect">
            <a:avLst/>
          </a:prstGeom>
        </p:spPr>
      </p:pic>
      <p:sp>
        <p:nvSpPr>
          <p:cNvPr id="2" name="Title 1">
            <a:extLst>
              <a:ext uri="{FF2B5EF4-FFF2-40B4-BE49-F238E27FC236}">
                <a16:creationId xmlns:a16="http://schemas.microsoft.com/office/drawing/2014/main" id="{2BFFAB70-44EC-25D3-B167-40C9BD0B0A2D}"/>
              </a:ext>
            </a:extLst>
          </p:cNvPr>
          <p:cNvSpPr>
            <a:spLocks noGrp="1"/>
          </p:cNvSpPr>
          <p:nvPr>
            <p:ph type="title"/>
          </p:nvPr>
        </p:nvSpPr>
        <p:spPr>
          <a:xfrm>
            <a:off x="172192" y="136525"/>
            <a:ext cx="12019808" cy="1324631"/>
          </a:xfrm>
        </p:spPr>
        <p:txBody>
          <a:bodyPr>
            <a:normAutofit/>
          </a:bodyPr>
          <a:lstStyle/>
          <a:p>
            <a:r>
              <a:rPr lang="en-US" dirty="0"/>
              <a:t>Incentive for Upper Floor Setbacks</a:t>
            </a:r>
          </a:p>
        </p:txBody>
      </p:sp>
      <p:sp>
        <p:nvSpPr>
          <p:cNvPr id="6" name="Slide Number Placeholder 5">
            <a:extLst>
              <a:ext uri="{FF2B5EF4-FFF2-40B4-BE49-F238E27FC236}">
                <a16:creationId xmlns:a16="http://schemas.microsoft.com/office/drawing/2014/main" id="{6FB8F6B7-D803-C5E2-F302-898C7BB118AE}"/>
              </a:ext>
            </a:extLst>
          </p:cNvPr>
          <p:cNvSpPr>
            <a:spLocks noGrp="1"/>
          </p:cNvSpPr>
          <p:nvPr>
            <p:ph type="sldNum" sz="quarter" idx="12"/>
          </p:nvPr>
        </p:nvSpPr>
        <p:spPr/>
        <p:txBody>
          <a:bodyPr/>
          <a:lstStyle/>
          <a:p>
            <a:fld id="{71B796C4-D855-4E56-BE4E-9B45D9CAC4C9}" type="slidenum">
              <a:rPr lang="en-US" smtClean="0"/>
              <a:pPr/>
              <a:t>27</a:t>
            </a:fld>
            <a:endParaRPr lang="en-US"/>
          </a:p>
        </p:txBody>
      </p:sp>
      <p:sp>
        <p:nvSpPr>
          <p:cNvPr id="8" name="TextBox 7">
            <a:extLst>
              <a:ext uri="{FF2B5EF4-FFF2-40B4-BE49-F238E27FC236}">
                <a16:creationId xmlns:a16="http://schemas.microsoft.com/office/drawing/2014/main" id="{C91E4D9A-10E9-8A55-FA94-31EEF399D93B}"/>
              </a:ext>
            </a:extLst>
          </p:cNvPr>
          <p:cNvSpPr txBox="1"/>
          <p:nvPr/>
        </p:nvSpPr>
        <p:spPr>
          <a:xfrm>
            <a:off x="1169820" y="3200400"/>
            <a:ext cx="3657600" cy="1938992"/>
          </a:xfrm>
          <a:prstGeom prst="rect">
            <a:avLst/>
          </a:prstGeom>
          <a:noFill/>
        </p:spPr>
        <p:txBody>
          <a:bodyPr wrap="square" rtlCol="0">
            <a:spAutoFit/>
          </a:bodyPr>
          <a:lstStyle/>
          <a:p>
            <a:pPr algn="ctr"/>
            <a:r>
              <a:rPr lang="en-US" sz="6000" b="1" dirty="0">
                <a:solidFill>
                  <a:srgbClr val="FF0000"/>
                </a:solidFill>
              </a:rPr>
              <a:t>UPDATE IMAGE</a:t>
            </a:r>
          </a:p>
        </p:txBody>
      </p:sp>
      <p:pic>
        <p:nvPicPr>
          <p:cNvPr id="9" name="Picture 8">
            <a:extLst>
              <a:ext uri="{FF2B5EF4-FFF2-40B4-BE49-F238E27FC236}">
                <a16:creationId xmlns:a16="http://schemas.microsoft.com/office/drawing/2014/main" id="{C063E930-7C6E-FDF3-027D-711886D87287}"/>
              </a:ext>
            </a:extLst>
          </p:cNvPr>
          <p:cNvPicPr>
            <a:picLocks noChangeAspect="1"/>
          </p:cNvPicPr>
          <p:nvPr/>
        </p:nvPicPr>
        <p:blipFill>
          <a:blip r:embed="rId3">
            <a:extLst>
              <a:ext uri="{28A0092B-C50C-407E-A947-70E740481C1C}">
                <a14:useLocalDpi xmlns:a14="http://schemas.microsoft.com/office/drawing/2010/main" val="0"/>
              </a:ext>
            </a:extLst>
          </a:blip>
          <a:srcRect l="7476" r="7476"/>
          <a:stretch/>
        </p:blipFill>
        <p:spPr>
          <a:xfrm>
            <a:off x="0" y="1784350"/>
            <a:ext cx="5943600" cy="4006920"/>
          </a:xfrm>
          <a:prstGeom prst="rect">
            <a:avLst/>
          </a:prstGeom>
        </p:spPr>
      </p:pic>
      <p:sp>
        <p:nvSpPr>
          <p:cNvPr id="14" name="TextBox 13">
            <a:extLst>
              <a:ext uri="{FF2B5EF4-FFF2-40B4-BE49-F238E27FC236}">
                <a16:creationId xmlns:a16="http://schemas.microsoft.com/office/drawing/2014/main" id="{0F76A767-3E52-D3CD-EDFF-A72316E2DBBE}"/>
              </a:ext>
            </a:extLst>
          </p:cNvPr>
          <p:cNvSpPr txBox="1"/>
          <p:nvPr/>
        </p:nvSpPr>
        <p:spPr>
          <a:xfrm>
            <a:off x="0" y="5556532"/>
            <a:ext cx="6248400" cy="402546"/>
          </a:xfrm>
          <a:prstGeom prst="rect">
            <a:avLst/>
          </a:prstGeom>
          <a:noFill/>
        </p:spPr>
        <p:txBody>
          <a:bodyPr wrap="square">
            <a:spAutoFit/>
          </a:bodyPr>
          <a:lstStyle/>
          <a:p>
            <a:pPr algn="ctr">
              <a:lnSpc>
                <a:spcPct val="120000"/>
              </a:lnSpc>
            </a:pPr>
            <a:r>
              <a:rPr lang="en-US" sz="1800" b="1" dirty="0"/>
              <a:t>3.5 FAR</a:t>
            </a:r>
          </a:p>
        </p:txBody>
      </p:sp>
      <p:sp>
        <p:nvSpPr>
          <p:cNvPr id="15" name="TextBox 14">
            <a:extLst>
              <a:ext uri="{FF2B5EF4-FFF2-40B4-BE49-F238E27FC236}">
                <a16:creationId xmlns:a16="http://schemas.microsoft.com/office/drawing/2014/main" id="{C8718400-7329-7F50-F122-D8DFF7FD3E25}"/>
              </a:ext>
            </a:extLst>
          </p:cNvPr>
          <p:cNvSpPr txBox="1"/>
          <p:nvPr/>
        </p:nvSpPr>
        <p:spPr>
          <a:xfrm>
            <a:off x="5943600" y="5556532"/>
            <a:ext cx="6248400" cy="402546"/>
          </a:xfrm>
          <a:prstGeom prst="rect">
            <a:avLst/>
          </a:prstGeom>
          <a:noFill/>
        </p:spPr>
        <p:txBody>
          <a:bodyPr wrap="square">
            <a:spAutoFit/>
          </a:bodyPr>
          <a:lstStyle/>
          <a:p>
            <a:pPr algn="ctr">
              <a:lnSpc>
                <a:spcPct val="120000"/>
              </a:lnSpc>
            </a:pPr>
            <a:r>
              <a:rPr lang="en-US" sz="1800" b="1" dirty="0"/>
              <a:t>4.0 FAR</a:t>
            </a:r>
          </a:p>
        </p:txBody>
      </p:sp>
      <p:sp>
        <p:nvSpPr>
          <p:cNvPr id="7" name="TextBox 6">
            <a:extLst>
              <a:ext uri="{FF2B5EF4-FFF2-40B4-BE49-F238E27FC236}">
                <a16:creationId xmlns:a16="http://schemas.microsoft.com/office/drawing/2014/main" id="{24F61994-CB3B-4511-053F-ABD9107BC5B0}"/>
              </a:ext>
            </a:extLst>
          </p:cNvPr>
          <p:cNvSpPr txBox="1"/>
          <p:nvPr/>
        </p:nvSpPr>
        <p:spPr>
          <a:xfrm>
            <a:off x="0" y="1569942"/>
            <a:ext cx="12192000" cy="505972"/>
          </a:xfrm>
          <a:prstGeom prst="rect">
            <a:avLst/>
          </a:prstGeom>
          <a:noFill/>
        </p:spPr>
        <p:txBody>
          <a:bodyPr wrap="square">
            <a:spAutoFit/>
          </a:bodyPr>
          <a:lstStyle/>
          <a:p>
            <a:pPr algn="ctr">
              <a:lnSpc>
                <a:spcPct val="120000"/>
              </a:lnSpc>
            </a:pPr>
            <a:r>
              <a:rPr lang="en-US" sz="2400" dirty="0">
                <a:solidFill>
                  <a:srgbClr val="002060"/>
                </a:solidFill>
              </a:rPr>
              <a:t>Upper-floor setbacks are incentivized through an increased FAR allowance (up to 4.0).</a:t>
            </a:r>
          </a:p>
        </p:txBody>
      </p:sp>
      <p:grpSp>
        <p:nvGrpSpPr>
          <p:cNvPr id="11" name="Group 10">
            <a:extLst>
              <a:ext uri="{FF2B5EF4-FFF2-40B4-BE49-F238E27FC236}">
                <a16:creationId xmlns:a16="http://schemas.microsoft.com/office/drawing/2014/main" id="{ECF74CEE-A131-FE27-C240-2886CA0D7830}"/>
              </a:ext>
            </a:extLst>
          </p:cNvPr>
          <p:cNvGrpSpPr/>
          <p:nvPr/>
        </p:nvGrpSpPr>
        <p:grpSpPr>
          <a:xfrm>
            <a:off x="152400" y="3604990"/>
            <a:ext cx="6418664" cy="1935290"/>
            <a:chOff x="5657850" y="3884832"/>
            <a:chExt cx="6418664" cy="1935290"/>
          </a:xfrm>
        </p:grpSpPr>
        <p:sp>
          <p:nvSpPr>
            <p:cNvPr id="13" name="TextBox 12">
              <a:extLst>
                <a:ext uri="{FF2B5EF4-FFF2-40B4-BE49-F238E27FC236}">
                  <a16:creationId xmlns:a16="http://schemas.microsoft.com/office/drawing/2014/main" id="{7037BD9C-B88E-C1AB-DD78-B566168DE588}"/>
                </a:ext>
              </a:extLst>
            </p:cNvPr>
            <p:cNvSpPr txBox="1"/>
            <p:nvPr/>
          </p:nvSpPr>
          <p:spPr>
            <a:xfrm>
              <a:off x="5657850" y="4144496"/>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R-1B Lot</a:t>
              </a:r>
            </a:p>
          </p:txBody>
        </p:sp>
        <p:sp>
          <p:nvSpPr>
            <p:cNvPr id="16" name="TextBox 15">
              <a:extLst>
                <a:ext uri="{FF2B5EF4-FFF2-40B4-BE49-F238E27FC236}">
                  <a16:creationId xmlns:a16="http://schemas.microsoft.com/office/drawing/2014/main" id="{9DAC0122-7D3C-845A-B998-0E8F2B8EB219}"/>
                </a:ext>
              </a:extLst>
            </p:cNvPr>
            <p:cNvSpPr txBox="1"/>
            <p:nvPr/>
          </p:nvSpPr>
          <p:spPr>
            <a:xfrm rot="19763158">
              <a:off x="8236768" y="5017462"/>
              <a:ext cx="2667000" cy="402546"/>
            </a:xfrm>
            <a:prstGeom prst="rect">
              <a:avLst/>
            </a:prstGeom>
            <a:noFill/>
          </p:spPr>
          <p:txBody>
            <a:bodyPr wrap="square">
              <a:spAutoFit/>
            </a:bodyPr>
            <a:lstStyle/>
            <a:p>
              <a:pPr algn="ctr">
                <a:lnSpc>
                  <a:spcPct val="120000"/>
                </a:lnSpc>
              </a:pPr>
              <a:r>
                <a:rPr lang="en-US" i="1" dirty="0">
                  <a:solidFill>
                    <a:schemeClr val="bg1">
                      <a:lumMod val="65000"/>
                    </a:schemeClr>
                  </a:solidFill>
                </a:rPr>
                <a:t>Valparaiso Ave</a:t>
              </a:r>
              <a:endParaRPr lang="en-US" sz="1800" i="1" dirty="0">
                <a:solidFill>
                  <a:schemeClr val="bg1">
                    <a:lumMod val="65000"/>
                  </a:schemeClr>
                </a:solidFill>
              </a:endParaRPr>
            </a:p>
          </p:txBody>
        </p:sp>
        <p:sp>
          <p:nvSpPr>
            <p:cNvPr id="17" name="TextBox 16">
              <a:extLst>
                <a:ext uri="{FF2B5EF4-FFF2-40B4-BE49-F238E27FC236}">
                  <a16:creationId xmlns:a16="http://schemas.microsoft.com/office/drawing/2014/main" id="{664756A5-8DA4-DACB-FAD9-741DB3E75CFF}"/>
                </a:ext>
              </a:extLst>
            </p:cNvPr>
            <p:cNvSpPr txBox="1"/>
            <p:nvPr/>
          </p:nvSpPr>
          <p:spPr>
            <a:xfrm rot="1807012">
              <a:off x="5883625" y="5417576"/>
              <a:ext cx="2667000" cy="402546"/>
            </a:xfrm>
            <a:prstGeom prst="rect">
              <a:avLst/>
            </a:prstGeom>
            <a:noFill/>
          </p:spPr>
          <p:txBody>
            <a:bodyPr wrap="square">
              <a:spAutoFit/>
            </a:bodyPr>
            <a:lstStyle/>
            <a:p>
              <a:pPr algn="ctr">
                <a:lnSpc>
                  <a:spcPct val="120000"/>
                </a:lnSpc>
              </a:pPr>
              <a:r>
                <a:rPr lang="en-US" i="1" dirty="0">
                  <a:solidFill>
                    <a:schemeClr val="bg1">
                      <a:lumMod val="65000"/>
                    </a:schemeClr>
                  </a:solidFill>
                </a:rPr>
                <a:t>Victoria Ave</a:t>
              </a:r>
              <a:endParaRPr lang="en-US" sz="1800" i="1" dirty="0">
                <a:solidFill>
                  <a:schemeClr val="bg1">
                    <a:lumMod val="65000"/>
                  </a:schemeClr>
                </a:solidFill>
              </a:endParaRPr>
            </a:p>
          </p:txBody>
        </p:sp>
        <p:sp>
          <p:nvSpPr>
            <p:cNvPr id="18" name="TextBox 17">
              <a:extLst>
                <a:ext uri="{FF2B5EF4-FFF2-40B4-BE49-F238E27FC236}">
                  <a16:creationId xmlns:a16="http://schemas.microsoft.com/office/drawing/2014/main" id="{9404BCE7-B738-484E-7024-925AC9D3547A}"/>
                </a:ext>
              </a:extLst>
            </p:cNvPr>
            <p:cNvSpPr txBox="1"/>
            <p:nvPr/>
          </p:nvSpPr>
          <p:spPr>
            <a:xfrm rot="1807012">
              <a:off x="9409514" y="3884832"/>
              <a:ext cx="2667000" cy="646331"/>
            </a:xfrm>
            <a:prstGeom prst="rect">
              <a:avLst/>
            </a:prstGeom>
            <a:noFill/>
          </p:spPr>
          <p:txBody>
            <a:bodyPr wrap="square">
              <a:spAutoFit/>
            </a:bodyPr>
            <a:lstStyle/>
            <a:p>
              <a:pPr algn="ctr"/>
              <a:r>
                <a:rPr lang="en-US" i="1" dirty="0">
                  <a:solidFill>
                    <a:schemeClr val="bg1">
                      <a:lumMod val="65000"/>
                    </a:schemeClr>
                  </a:solidFill>
                </a:rPr>
                <a:t>El Camino</a:t>
              </a:r>
            </a:p>
            <a:p>
              <a:pPr algn="ctr"/>
              <a:r>
                <a:rPr lang="en-US" sz="1800" i="1" dirty="0">
                  <a:solidFill>
                    <a:schemeClr val="bg1">
                      <a:lumMod val="65000"/>
                    </a:schemeClr>
                  </a:solidFill>
                </a:rPr>
                <a:t>Real</a:t>
              </a:r>
            </a:p>
          </p:txBody>
        </p:sp>
      </p:grpSp>
      <p:grpSp>
        <p:nvGrpSpPr>
          <p:cNvPr id="19" name="Group 18">
            <a:extLst>
              <a:ext uri="{FF2B5EF4-FFF2-40B4-BE49-F238E27FC236}">
                <a16:creationId xmlns:a16="http://schemas.microsoft.com/office/drawing/2014/main" id="{DD6D2FB2-C768-62D3-6259-FA85D7013A4D}"/>
              </a:ext>
            </a:extLst>
          </p:cNvPr>
          <p:cNvGrpSpPr/>
          <p:nvPr/>
        </p:nvGrpSpPr>
        <p:grpSpPr>
          <a:xfrm>
            <a:off x="6382936" y="3581400"/>
            <a:ext cx="6418664" cy="1935290"/>
            <a:chOff x="5657850" y="3884832"/>
            <a:chExt cx="6418664" cy="1935290"/>
          </a:xfrm>
        </p:grpSpPr>
        <p:sp>
          <p:nvSpPr>
            <p:cNvPr id="20" name="TextBox 19">
              <a:extLst>
                <a:ext uri="{FF2B5EF4-FFF2-40B4-BE49-F238E27FC236}">
                  <a16:creationId xmlns:a16="http://schemas.microsoft.com/office/drawing/2014/main" id="{EEA02845-4414-F5C6-4F62-178ACADB1FA2}"/>
                </a:ext>
              </a:extLst>
            </p:cNvPr>
            <p:cNvSpPr txBox="1"/>
            <p:nvPr/>
          </p:nvSpPr>
          <p:spPr>
            <a:xfrm>
              <a:off x="5657850" y="4144496"/>
              <a:ext cx="2667000" cy="402546"/>
            </a:xfrm>
            <a:prstGeom prst="rect">
              <a:avLst/>
            </a:prstGeom>
            <a:noFill/>
          </p:spPr>
          <p:txBody>
            <a:bodyPr wrap="square">
              <a:spAutoFit/>
            </a:bodyPr>
            <a:lstStyle/>
            <a:p>
              <a:pPr algn="ctr">
                <a:lnSpc>
                  <a:spcPct val="120000"/>
                </a:lnSpc>
              </a:pPr>
              <a:r>
                <a:rPr lang="en-US" sz="1800" i="1" dirty="0">
                  <a:solidFill>
                    <a:schemeClr val="bg1">
                      <a:lumMod val="65000"/>
                    </a:schemeClr>
                  </a:solidFill>
                </a:rPr>
                <a:t>R-1B Lot</a:t>
              </a:r>
            </a:p>
          </p:txBody>
        </p:sp>
        <p:sp>
          <p:nvSpPr>
            <p:cNvPr id="21" name="TextBox 20">
              <a:extLst>
                <a:ext uri="{FF2B5EF4-FFF2-40B4-BE49-F238E27FC236}">
                  <a16:creationId xmlns:a16="http://schemas.microsoft.com/office/drawing/2014/main" id="{1F554543-3AF1-2B9B-BFBF-95ECBB53DE75}"/>
                </a:ext>
              </a:extLst>
            </p:cNvPr>
            <p:cNvSpPr txBox="1"/>
            <p:nvPr/>
          </p:nvSpPr>
          <p:spPr>
            <a:xfrm rot="19763158">
              <a:off x="8236768" y="5017462"/>
              <a:ext cx="2667000" cy="402546"/>
            </a:xfrm>
            <a:prstGeom prst="rect">
              <a:avLst/>
            </a:prstGeom>
            <a:noFill/>
          </p:spPr>
          <p:txBody>
            <a:bodyPr wrap="square">
              <a:spAutoFit/>
            </a:bodyPr>
            <a:lstStyle/>
            <a:p>
              <a:pPr algn="ctr">
                <a:lnSpc>
                  <a:spcPct val="120000"/>
                </a:lnSpc>
              </a:pPr>
              <a:r>
                <a:rPr lang="en-US" i="1" dirty="0">
                  <a:solidFill>
                    <a:schemeClr val="bg1">
                      <a:lumMod val="65000"/>
                    </a:schemeClr>
                  </a:solidFill>
                </a:rPr>
                <a:t>Valparaiso Ave</a:t>
              </a:r>
              <a:endParaRPr lang="en-US" sz="1800" i="1" dirty="0">
                <a:solidFill>
                  <a:schemeClr val="bg1">
                    <a:lumMod val="65000"/>
                  </a:schemeClr>
                </a:solidFill>
              </a:endParaRPr>
            </a:p>
          </p:txBody>
        </p:sp>
        <p:sp>
          <p:nvSpPr>
            <p:cNvPr id="22" name="TextBox 21">
              <a:extLst>
                <a:ext uri="{FF2B5EF4-FFF2-40B4-BE49-F238E27FC236}">
                  <a16:creationId xmlns:a16="http://schemas.microsoft.com/office/drawing/2014/main" id="{6092784F-6C50-5F57-A318-B1F089B836DD}"/>
                </a:ext>
              </a:extLst>
            </p:cNvPr>
            <p:cNvSpPr txBox="1"/>
            <p:nvPr/>
          </p:nvSpPr>
          <p:spPr>
            <a:xfrm rot="1807012">
              <a:off x="5883625" y="5417576"/>
              <a:ext cx="2667000" cy="402546"/>
            </a:xfrm>
            <a:prstGeom prst="rect">
              <a:avLst/>
            </a:prstGeom>
            <a:noFill/>
          </p:spPr>
          <p:txBody>
            <a:bodyPr wrap="square">
              <a:spAutoFit/>
            </a:bodyPr>
            <a:lstStyle/>
            <a:p>
              <a:pPr algn="ctr">
                <a:lnSpc>
                  <a:spcPct val="120000"/>
                </a:lnSpc>
              </a:pPr>
              <a:r>
                <a:rPr lang="en-US" i="1" dirty="0">
                  <a:solidFill>
                    <a:schemeClr val="bg1">
                      <a:lumMod val="65000"/>
                    </a:schemeClr>
                  </a:solidFill>
                </a:rPr>
                <a:t>Victoria Ave</a:t>
              </a:r>
              <a:endParaRPr lang="en-US" sz="1800" i="1" dirty="0">
                <a:solidFill>
                  <a:schemeClr val="bg1">
                    <a:lumMod val="65000"/>
                  </a:schemeClr>
                </a:solidFill>
              </a:endParaRPr>
            </a:p>
          </p:txBody>
        </p:sp>
        <p:sp>
          <p:nvSpPr>
            <p:cNvPr id="23" name="TextBox 22">
              <a:extLst>
                <a:ext uri="{FF2B5EF4-FFF2-40B4-BE49-F238E27FC236}">
                  <a16:creationId xmlns:a16="http://schemas.microsoft.com/office/drawing/2014/main" id="{345749DD-1FDB-C6B1-CB4C-6EE54D06A4D1}"/>
                </a:ext>
              </a:extLst>
            </p:cNvPr>
            <p:cNvSpPr txBox="1"/>
            <p:nvPr/>
          </p:nvSpPr>
          <p:spPr>
            <a:xfrm rot="1807012">
              <a:off x="9409514" y="3884832"/>
              <a:ext cx="2667000" cy="646331"/>
            </a:xfrm>
            <a:prstGeom prst="rect">
              <a:avLst/>
            </a:prstGeom>
            <a:noFill/>
          </p:spPr>
          <p:txBody>
            <a:bodyPr wrap="square">
              <a:spAutoFit/>
            </a:bodyPr>
            <a:lstStyle/>
            <a:p>
              <a:pPr algn="ctr"/>
              <a:r>
                <a:rPr lang="en-US" i="1" dirty="0">
                  <a:solidFill>
                    <a:schemeClr val="bg1">
                      <a:lumMod val="65000"/>
                    </a:schemeClr>
                  </a:solidFill>
                </a:rPr>
                <a:t>El Camino</a:t>
              </a:r>
            </a:p>
            <a:p>
              <a:pPr algn="ctr"/>
              <a:r>
                <a:rPr lang="en-US" sz="1800" i="1" dirty="0">
                  <a:solidFill>
                    <a:schemeClr val="bg1">
                      <a:lumMod val="65000"/>
                    </a:schemeClr>
                  </a:solidFill>
                </a:rPr>
                <a:t>Real</a:t>
              </a:r>
            </a:p>
          </p:txBody>
        </p:sp>
      </p:grpSp>
    </p:spTree>
    <p:extLst>
      <p:ext uri="{BB962C8B-B14F-4D97-AF65-F5344CB8AC3E}">
        <p14:creationId xmlns:p14="http://schemas.microsoft.com/office/powerpoint/2010/main" val="10147422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D3364-1DD9-158F-5BD5-BEA963CDCE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1E852E-F1CD-D549-9AEF-D8E5726F3EEC}"/>
              </a:ext>
            </a:extLst>
          </p:cNvPr>
          <p:cNvSpPr>
            <a:spLocks noGrp="1"/>
          </p:cNvSpPr>
          <p:nvPr>
            <p:ph type="title"/>
          </p:nvPr>
        </p:nvSpPr>
        <p:spPr>
          <a:xfrm>
            <a:off x="172192" y="136525"/>
            <a:ext cx="12019808" cy="1324631"/>
          </a:xfrm>
        </p:spPr>
        <p:txBody>
          <a:bodyPr/>
          <a:lstStyle/>
          <a:p>
            <a:r>
              <a:rPr lang="en-US" dirty="0"/>
              <a:t>Development Considerations</a:t>
            </a:r>
          </a:p>
        </p:txBody>
      </p:sp>
      <p:sp>
        <p:nvSpPr>
          <p:cNvPr id="6" name="Slide Number Placeholder 5">
            <a:extLst>
              <a:ext uri="{FF2B5EF4-FFF2-40B4-BE49-F238E27FC236}">
                <a16:creationId xmlns:a16="http://schemas.microsoft.com/office/drawing/2014/main" id="{9B2B9CAC-17FF-41D0-AC04-A26ED1369FE2}"/>
              </a:ext>
            </a:extLst>
          </p:cNvPr>
          <p:cNvSpPr>
            <a:spLocks noGrp="1"/>
          </p:cNvSpPr>
          <p:nvPr>
            <p:ph type="sldNum" sz="quarter" idx="12"/>
          </p:nvPr>
        </p:nvSpPr>
        <p:spPr/>
        <p:txBody>
          <a:bodyPr/>
          <a:lstStyle/>
          <a:p>
            <a:fld id="{71B796C4-D855-4E56-BE4E-9B45D9CAC4C9}" type="slidenum">
              <a:rPr lang="en-US" smtClean="0"/>
              <a:pPr/>
              <a:t>28</a:t>
            </a:fld>
            <a:endParaRPr lang="en-US"/>
          </a:p>
        </p:txBody>
      </p:sp>
      <p:sp>
        <p:nvSpPr>
          <p:cNvPr id="3" name="TextBox 2">
            <a:extLst>
              <a:ext uri="{FF2B5EF4-FFF2-40B4-BE49-F238E27FC236}">
                <a16:creationId xmlns:a16="http://schemas.microsoft.com/office/drawing/2014/main" id="{CE8EF165-0564-1D91-1AB9-5FF25AA93057}"/>
              </a:ext>
            </a:extLst>
          </p:cNvPr>
          <p:cNvSpPr txBox="1"/>
          <p:nvPr/>
        </p:nvSpPr>
        <p:spPr>
          <a:xfrm>
            <a:off x="1676400" y="2286000"/>
            <a:ext cx="9337477" cy="3662541"/>
          </a:xfrm>
          <a:prstGeom prst="rect">
            <a:avLst/>
          </a:prstGeom>
          <a:noFill/>
        </p:spPr>
        <p:txBody>
          <a:bodyPr wrap="square">
            <a:spAutoFit/>
          </a:bodyPr>
          <a:lstStyle/>
          <a:p>
            <a:pPr>
              <a:spcAft>
                <a:spcPts val="2400"/>
              </a:spcAft>
            </a:pPr>
            <a:r>
              <a:rPr lang="en-US" sz="4800" dirty="0">
                <a:solidFill>
                  <a:srgbClr val="007C45"/>
                </a:solidFill>
              </a:rPr>
              <a:t>What is more Important?</a:t>
            </a:r>
          </a:p>
          <a:p>
            <a:pPr marL="285750" indent="-285750">
              <a:spcAft>
                <a:spcPts val="1200"/>
              </a:spcAft>
              <a:buFont typeface="Arial" panose="020B0604020202020204" pitchFamily="34" charset="0"/>
              <a:buChar char="•"/>
            </a:pPr>
            <a:r>
              <a:rPr lang="en-US" sz="4800" dirty="0">
                <a:solidFill>
                  <a:srgbClr val="007C45"/>
                </a:solidFill>
              </a:rPr>
              <a:t>Setbacks?</a:t>
            </a:r>
          </a:p>
          <a:p>
            <a:pPr marL="285750" indent="-285750">
              <a:spcAft>
                <a:spcPts val="1200"/>
              </a:spcAft>
              <a:buFont typeface="Arial" panose="020B0604020202020204" pitchFamily="34" charset="0"/>
              <a:buChar char="•"/>
            </a:pPr>
            <a:r>
              <a:rPr lang="en-US" sz="4800" dirty="0">
                <a:solidFill>
                  <a:srgbClr val="007C45"/>
                </a:solidFill>
              </a:rPr>
              <a:t>Building Height?</a:t>
            </a:r>
          </a:p>
          <a:p>
            <a:pPr marL="285750" indent="-285750">
              <a:spcAft>
                <a:spcPts val="1200"/>
              </a:spcAft>
              <a:buFont typeface="Arial" panose="020B0604020202020204" pitchFamily="34" charset="0"/>
              <a:buChar char="•"/>
            </a:pPr>
            <a:r>
              <a:rPr lang="en-US" sz="4800" dirty="0">
                <a:solidFill>
                  <a:srgbClr val="007C45"/>
                </a:solidFill>
              </a:rPr>
              <a:t>FAR?</a:t>
            </a:r>
          </a:p>
        </p:txBody>
      </p:sp>
    </p:spTree>
    <p:extLst>
      <p:ext uri="{BB962C8B-B14F-4D97-AF65-F5344CB8AC3E}">
        <p14:creationId xmlns:p14="http://schemas.microsoft.com/office/powerpoint/2010/main" val="34818968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3FEF3-64DA-934F-D8C3-FD6BC91266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2104D6-96EF-41A6-F139-7553D4D2B69E}"/>
              </a:ext>
            </a:extLst>
          </p:cNvPr>
          <p:cNvSpPr>
            <a:spLocks noGrp="1"/>
          </p:cNvSpPr>
          <p:nvPr>
            <p:ph type="title"/>
          </p:nvPr>
        </p:nvSpPr>
        <p:spPr>
          <a:xfrm>
            <a:off x="172192" y="136525"/>
            <a:ext cx="12019808" cy="1324631"/>
          </a:xfrm>
        </p:spPr>
        <p:txBody>
          <a:bodyPr>
            <a:normAutofit/>
          </a:bodyPr>
          <a:lstStyle/>
          <a:p>
            <a:r>
              <a:rPr lang="en-US" dirty="0"/>
              <a:t>Other Development Issues</a:t>
            </a:r>
          </a:p>
        </p:txBody>
      </p:sp>
      <p:sp>
        <p:nvSpPr>
          <p:cNvPr id="6" name="Slide Number Placeholder 5">
            <a:extLst>
              <a:ext uri="{FF2B5EF4-FFF2-40B4-BE49-F238E27FC236}">
                <a16:creationId xmlns:a16="http://schemas.microsoft.com/office/drawing/2014/main" id="{C911FA44-F7F3-CD8F-4699-A5BF17D3B60E}"/>
              </a:ext>
            </a:extLst>
          </p:cNvPr>
          <p:cNvSpPr>
            <a:spLocks noGrp="1"/>
          </p:cNvSpPr>
          <p:nvPr>
            <p:ph type="sldNum" sz="quarter" idx="12"/>
          </p:nvPr>
        </p:nvSpPr>
        <p:spPr/>
        <p:txBody>
          <a:bodyPr/>
          <a:lstStyle/>
          <a:p>
            <a:fld id="{71B796C4-D855-4E56-BE4E-9B45D9CAC4C9}" type="slidenum">
              <a:rPr lang="en-US" smtClean="0"/>
              <a:pPr/>
              <a:t>29</a:t>
            </a:fld>
            <a:endParaRPr lang="en-US"/>
          </a:p>
        </p:txBody>
      </p:sp>
      <p:sp>
        <p:nvSpPr>
          <p:cNvPr id="3" name="TextBox 2">
            <a:extLst>
              <a:ext uri="{FF2B5EF4-FFF2-40B4-BE49-F238E27FC236}">
                <a16:creationId xmlns:a16="http://schemas.microsoft.com/office/drawing/2014/main" id="{1DC5D689-B7BB-0B6D-E8BA-41C9E4C10562}"/>
              </a:ext>
            </a:extLst>
          </p:cNvPr>
          <p:cNvSpPr txBox="1"/>
          <p:nvPr/>
        </p:nvSpPr>
        <p:spPr>
          <a:xfrm>
            <a:off x="609601" y="2819400"/>
            <a:ext cx="4495800" cy="3160224"/>
          </a:xfrm>
          <a:prstGeom prst="rect">
            <a:avLst/>
          </a:prstGeom>
          <a:noFill/>
        </p:spPr>
        <p:txBody>
          <a:bodyPr wrap="square" lIns="91440" tIns="45720" rIns="91440" bIns="45720" anchor="t">
            <a:spAutoFit/>
          </a:bodyPr>
          <a:lstStyle/>
          <a:p>
            <a:pPr>
              <a:lnSpc>
                <a:spcPct val="120000"/>
              </a:lnSpc>
            </a:pPr>
            <a:r>
              <a:rPr lang="en-US" sz="2800" b="1" dirty="0">
                <a:solidFill>
                  <a:srgbClr val="007C45"/>
                </a:solidFill>
              </a:rPr>
              <a:t>Privacy and Screening:</a:t>
            </a:r>
          </a:p>
          <a:p>
            <a:pPr marL="457200" indent="-457200">
              <a:lnSpc>
                <a:spcPct val="120000"/>
              </a:lnSpc>
              <a:buFont typeface="Arial" panose="020B0604020202020204" pitchFamily="34" charset="0"/>
              <a:buChar char="•"/>
            </a:pPr>
            <a:r>
              <a:rPr lang="en-US" sz="2800" dirty="0">
                <a:solidFill>
                  <a:srgbClr val="007C45"/>
                </a:solidFill>
              </a:rPr>
              <a:t>Balconies</a:t>
            </a:r>
          </a:p>
          <a:p>
            <a:pPr marL="457200" indent="-457200">
              <a:lnSpc>
                <a:spcPct val="120000"/>
              </a:lnSpc>
              <a:buFont typeface="Arial" panose="020B0604020202020204" pitchFamily="34" charset="0"/>
              <a:buChar char="•"/>
            </a:pPr>
            <a:r>
              <a:rPr lang="en-US" sz="2800" dirty="0">
                <a:solidFill>
                  <a:srgbClr val="007C45"/>
                </a:solidFill>
              </a:rPr>
              <a:t>Roof decks</a:t>
            </a:r>
          </a:p>
          <a:p>
            <a:pPr marL="457200" indent="-457200">
              <a:lnSpc>
                <a:spcPct val="120000"/>
              </a:lnSpc>
              <a:buFont typeface="Arial" panose="020B0604020202020204" pitchFamily="34" charset="0"/>
              <a:buChar char="•"/>
            </a:pPr>
            <a:r>
              <a:rPr lang="en-US" sz="2800" dirty="0">
                <a:solidFill>
                  <a:srgbClr val="007C45"/>
                </a:solidFill>
              </a:rPr>
              <a:t>Common Open Space</a:t>
            </a:r>
          </a:p>
          <a:p>
            <a:pPr marL="457200" indent="-457200">
              <a:lnSpc>
                <a:spcPct val="120000"/>
              </a:lnSpc>
              <a:buFont typeface="Arial" panose="020B0604020202020204" pitchFamily="34" charset="0"/>
              <a:buChar char="•"/>
            </a:pPr>
            <a:r>
              <a:rPr lang="en-US" sz="2800" dirty="0">
                <a:solidFill>
                  <a:srgbClr val="007C45"/>
                </a:solidFill>
              </a:rPr>
              <a:t>Landscape screening</a:t>
            </a:r>
          </a:p>
          <a:p>
            <a:pPr marL="457200" indent="-457200">
              <a:lnSpc>
                <a:spcPct val="120000"/>
              </a:lnSpc>
              <a:buFont typeface="Arial" panose="020B0604020202020204" pitchFamily="34" charset="0"/>
              <a:buChar char="•"/>
            </a:pPr>
            <a:endParaRPr lang="en-US" sz="2800" dirty="0"/>
          </a:p>
        </p:txBody>
      </p:sp>
      <p:sp>
        <p:nvSpPr>
          <p:cNvPr id="5" name="TextBox 4">
            <a:extLst>
              <a:ext uri="{FF2B5EF4-FFF2-40B4-BE49-F238E27FC236}">
                <a16:creationId xmlns:a16="http://schemas.microsoft.com/office/drawing/2014/main" id="{B05F11A1-34CA-AC13-ADB7-5B76379923CF}"/>
              </a:ext>
            </a:extLst>
          </p:cNvPr>
          <p:cNvSpPr txBox="1"/>
          <p:nvPr/>
        </p:nvSpPr>
        <p:spPr>
          <a:xfrm>
            <a:off x="6553200" y="2819400"/>
            <a:ext cx="4495800" cy="3160224"/>
          </a:xfrm>
          <a:prstGeom prst="rect">
            <a:avLst/>
          </a:prstGeom>
          <a:noFill/>
        </p:spPr>
        <p:txBody>
          <a:bodyPr wrap="square" lIns="91440" tIns="45720" rIns="91440" bIns="45720" anchor="t">
            <a:spAutoFit/>
          </a:bodyPr>
          <a:lstStyle/>
          <a:p>
            <a:pPr>
              <a:lnSpc>
                <a:spcPct val="120000"/>
              </a:lnSpc>
            </a:pPr>
            <a:r>
              <a:rPr lang="en-US" sz="2800" b="1" dirty="0">
                <a:solidFill>
                  <a:srgbClr val="007C45"/>
                </a:solidFill>
              </a:rPr>
              <a:t>Utilities and Services:</a:t>
            </a:r>
          </a:p>
          <a:p>
            <a:pPr marL="457200" indent="-457200">
              <a:lnSpc>
                <a:spcPct val="120000"/>
              </a:lnSpc>
              <a:buFont typeface="Arial" panose="020B0604020202020204" pitchFamily="34" charset="0"/>
              <a:buChar char="•"/>
            </a:pPr>
            <a:r>
              <a:rPr lang="en-US" sz="2800" dirty="0">
                <a:solidFill>
                  <a:srgbClr val="007C45"/>
                </a:solidFill>
              </a:rPr>
              <a:t>Accessory Structures</a:t>
            </a:r>
          </a:p>
          <a:p>
            <a:pPr marL="457200" indent="-457200">
              <a:lnSpc>
                <a:spcPct val="120000"/>
              </a:lnSpc>
              <a:buFont typeface="Arial" panose="020B0604020202020204" pitchFamily="34" charset="0"/>
              <a:buChar char="•"/>
            </a:pPr>
            <a:r>
              <a:rPr lang="en-US" sz="2800" dirty="0">
                <a:solidFill>
                  <a:srgbClr val="007C45"/>
                </a:solidFill>
              </a:rPr>
              <a:t>Parking Access</a:t>
            </a:r>
          </a:p>
          <a:p>
            <a:pPr marL="457200" indent="-457200">
              <a:lnSpc>
                <a:spcPct val="120000"/>
              </a:lnSpc>
              <a:buFont typeface="Arial" panose="020B0604020202020204" pitchFamily="34" charset="0"/>
              <a:buChar char="•"/>
            </a:pPr>
            <a:r>
              <a:rPr lang="en-US" sz="2800" dirty="0">
                <a:solidFill>
                  <a:srgbClr val="007C45"/>
                </a:solidFill>
              </a:rPr>
              <a:t>Trash and Recycling</a:t>
            </a:r>
          </a:p>
          <a:p>
            <a:pPr marL="457200" indent="-457200">
              <a:lnSpc>
                <a:spcPct val="120000"/>
              </a:lnSpc>
              <a:buFont typeface="Arial" panose="020B0604020202020204" pitchFamily="34" charset="0"/>
              <a:buChar char="•"/>
            </a:pPr>
            <a:r>
              <a:rPr lang="en-US" sz="2800" dirty="0">
                <a:solidFill>
                  <a:srgbClr val="007C45"/>
                </a:solidFill>
              </a:rPr>
              <a:t>Vehicle Access</a:t>
            </a:r>
          </a:p>
          <a:p>
            <a:pPr marL="457200" indent="-457200">
              <a:lnSpc>
                <a:spcPct val="120000"/>
              </a:lnSpc>
              <a:buFont typeface="Arial" panose="020B0604020202020204" pitchFamily="34" charset="0"/>
              <a:buChar char="•"/>
            </a:pPr>
            <a:endParaRPr lang="en-US" sz="2800" dirty="0"/>
          </a:p>
        </p:txBody>
      </p:sp>
      <p:sp>
        <p:nvSpPr>
          <p:cNvPr id="4" name="TextBox 3">
            <a:extLst>
              <a:ext uri="{FF2B5EF4-FFF2-40B4-BE49-F238E27FC236}">
                <a16:creationId xmlns:a16="http://schemas.microsoft.com/office/drawing/2014/main" id="{A63FD70C-C8BC-3577-B141-C08B2791F6EB}"/>
              </a:ext>
            </a:extLst>
          </p:cNvPr>
          <p:cNvSpPr txBox="1"/>
          <p:nvPr/>
        </p:nvSpPr>
        <p:spPr>
          <a:xfrm>
            <a:off x="609600" y="1715869"/>
            <a:ext cx="9337477" cy="646331"/>
          </a:xfrm>
          <a:prstGeom prst="rect">
            <a:avLst/>
          </a:prstGeom>
          <a:noFill/>
        </p:spPr>
        <p:txBody>
          <a:bodyPr wrap="square">
            <a:spAutoFit/>
          </a:bodyPr>
          <a:lstStyle/>
          <a:p>
            <a:pPr>
              <a:spcAft>
                <a:spcPts val="2400"/>
              </a:spcAft>
            </a:pPr>
            <a:r>
              <a:rPr lang="en-US" sz="3600" dirty="0">
                <a:solidFill>
                  <a:srgbClr val="007C45"/>
                </a:solidFill>
              </a:rPr>
              <a:t>Largely Based on existing RM-40 Standards</a:t>
            </a:r>
          </a:p>
        </p:txBody>
      </p:sp>
    </p:spTree>
    <p:extLst>
      <p:ext uri="{BB962C8B-B14F-4D97-AF65-F5344CB8AC3E}">
        <p14:creationId xmlns:p14="http://schemas.microsoft.com/office/powerpoint/2010/main" val="5024395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7B19C-091C-43F3-74A4-6D13EC404F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C24953-A56E-E160-8373-C2902C283557}"/>
              </a:ext>
            </a:extLst>
          </p:cNvPr>
          <p:cNvSpPr>
            <a:spLocks noGrp="1"/>
          </p:cNvSpPr>
          <p:nvPr>
            <p:ph type="title"/>
          </p:nvPr>
        </p:nvSpPr>
        <p:spPr>
          <a:xfrm>
            <a:off x="172192" y="136525"/>
            <a:ext cx="12019808" cy="1324631"/>
          </a:xfrm>
        </p:spPr>
        <p:txBody>
          <a:bodyPr/>
          <a:lstStyle/>
          <a:p>
            <a:r>
              <a:rPr lang="en-US" dirty="0"/>
              <a:t>Project Schedule</a:t>
            </a:r>
          </a:p>
        </p:txBody>
      </p:sp>
      <p:sp>
        <p:nvSpPr>
          <p:cNvPr id="6" name="Slide Number Placeholder 5">
            <a:extLst>
              <a:ext uri="{FF2B5EF4-FFF2-40B4-BE49-F238E27FC236}">
                <a16:creationId xmlns:a16="http://schemas.microsoft.com/office/drawing/2014/main" id="{45F17D9F-5CB6-4531-DA8C-911DA43F2FB8}"/>
              </a:ext>
            </a:extLst>
          </p:cNvPr>
          <p:cNvSpPr>
            <a:spLocks noGrp="1"/>
          </p:cNvSpPr>
          <p:nvPr>
            <p:ph type="sldNum" sz="quarter" idx="12"/>
          </p:nvPr>
        </p:nvSpPr>
        <p:spPr/>
        <p:txBody>
          <a:bodyPr/>
          <a:lstStyle/>
          <a:p>
            <a:fld id="{71B796C4-D855-4E56-BE4E-9B45D9CAC4C9}" type="slidenum">
              <a:rPr lang="en-US" smtClean="0"/>
              <a:pPr/>
              <a:t>3</a:t>
            </a:fld>
            <a:endParaRPr lang="en-US"/>
          </a:p>
        </p:txBody>
      </p:sp>
      <p:grpSp>
        <p:nvGrpSpPr>
          <p:cNvPr id="14" name="Group 13">
            <a:extLst>
              <a:ext uri="{FF2B5EF4-FFF2-40B4-BE49-F238E27FC236}">
                <a16:creationId xmlns:a16="http://schemas.microsoft.com/office/drawing/2014/main" id="{0E109682-9C34-F898-A6C1-75C125D0F42B}"/>
              </a:ext>
            </a:extLst>
          </p:cNvPr>
          <p:cNvGrpSpPr/>
          <p:nvPr/>
        </p:nvGrpSpPr>
        <p:grpSpPr>
          <a:xfrm>
            <a:off x="959223" y="3124200"/>
            <a:ext cx="10273553" cy="2004223"/>
            <a:chOff x="959223" y="2795440"/>
            <a:chExt cx="10273553" cy="2004223"/>
          </a:xfrm>
        </p:grpSpPr>
        <p:grpSp>
          <p:nvGrpSpPr>
            <p:cNvPr id="36" name="Group 35">
              <a:extLst>
                <a:ext uri="{FF2B5EF4-FFF2-40B4-BE49-F238E27FC236}">
                  <a16:creationId xmlns:a16="http://schemas.microsoft.com/office/drawing/2014/main" id="{050D509E-F1BC-351F-F5FC-6155129B6C67}"/>
                </a:ext>
              </a:extLst>
            </p:cNvPr>
            <p:cNvGrpSpPr/>
            <p:nvPr/>
          </p:nvGrpSpPr>
          <p:grpSpPr>
            <a:xfrm>
              <a:off x="959223" y="2995846"/>
              <a:ext cx="10273553" cy="1803817"/>
              <a:chOff x="959224" y="2705100"/>
              <a:chExt cx="10273553" cy="1803817"/>
            </a:xfrm>
          </p:grpSpPr>
          <p:cxnSp>
            <p:nvCxnSpPr>
              <p:cNvPr id="31" name="Straight Arrow Connector 30">
                <a:extLst>
                  <a:ext uri="{FF2B5EF4-FFF2-40B4-BE49-F238E27FC236}">
                    <a16:creationId xmlns:a16="http://schemas.microsoft.com/office/drawing/2014/main" id="{EB14CD67-A247-BAC1-3A84-2126482E6AE3}"/>
                  </a:ext>
                </a:extLst>
              </p:cNvPr>
              <p:cNvCxnSpPr>
                <a:cxnSpLocks/>
                <a:stCxn id="22" idx="6"/>
              </p:cNvCxnSpPr>
              <p:nvPr/>
            </p:nvCxnSpPr>
            <p:spPr>
              <a:xfrm>
                <a:off x="7182145" y="2895600"/>
                <a:ext cx="3104856" cy="0"/>
              </a:xfrm>
              <a:prstGeom prst="straightConnector1">
                <a:avLst/>
              </a:prstGeom>
              <a:ln w="152400">
                <a:solidFill>
                  <a:srgbClr val="002060"/>
                </a:solidFill>
                <a:prstDash val="sysDot"/>
                <a:tailEnd type="triangle" w="sm" len="sm"/>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1F92E17C-7746-F967-A556-6294726203B5}"/>
                  </a:ext>
                </a:extLst>
              </p:cNvPr>
              <p:cNvGrpSpPr/>
              <p:nvPr/>
            </p:nvGrpSpPr>
            <p:grpSpPr>
              <a:xfrm>
                <a:off x="959224" y="3308588"/>
                <a:ext cx="10273553" cy="1200329"/>
                <a:chOff x="311524" y="3809999"/>
                <a:chExt cx="10273553" cy="1200329"/>
              </a:xfrm>
            </p:grpSpPr>
            <p:sp>
              <p:nvSpPr>
                <p:cNvPr id="3" name="TextBox 2">
                  <a:extLst>
                    <a:ext uri="{FF2B5EF4-FFF2-40B4-BE49-F238E27FC236}">
                      <a16:creationId xmlns:a16="http://schemas.microsoft.com/office/drawing/2014/main" id="{B893AF42-EFCC-3991-6FAF-BDA1B972132E}"/>
                    </a:ext>
                  </a:extLst>
                </p:cNvPr>
                <p:cNvSpPr txBox="1"/>
                <p:nvPr/>
              </p:nvSpPr>
              <p:spPr>
                <a:xfrm>
                  <a:off x="9213477" y="3809999"/>
                  <a:ext cx="1371600" cy="923330"/>
                </a:xfrm>
                <a:prstGeom prst="rect">
                  <a:avLst/>
                </a:prstGeom>
                <a:noFill/>
              </p:spPr>
              <p:txBody>
                <a:bodyPr wrap="square" rtlCol="0">
                  <a:spAutoFit/>
                </a:bodyPr>
                <a:lstStyle/>
                <a:p>
                  <a:pPr algn="ctr"/>
                  <a:r>
                    <a:rPr lang="en-US" b="1" dirty="0"/>
                    <a:t>Ordinance in Place</a:t>
                  </a:r>
                </a:p>
                <a:p>
                  <a:pPr algn="ctr"/>
                  <a:r>
                    <a:rPr lang="en-US" dirty="0"/>
                    <a:t>Jul 1</a:t>
                  </a:r>
                </a:p>
              </p:txBody>
            </p:sp>
            <p:sp>
              <p:nvSpPr>
                <p:cNvPr id="5" name="TextBox 4">
                  <a:extLst>
                    <a:ext uri="{FF2B5EF4-FFF2-40B4-BE49-F238E27FC236}">
                      <a16:creationId xmlns:a16="http://schemas.microsoft.com/office/drawing/2014/main" id="{0710BCE3-7862-9799-7041-F9D35C4714E4}"/>
                    </a:ext>
                  </a:extLst>
                </p:cNvPr>
                <p:cNvSpPr txBox="1"/>
                <p:nvPr/>
              </p:nvSpPr>
              <p:spPr>
                <a:xfrm>
                  <a:off x="7433088" y="3809999"/>
                  <a:ext cx="1371600" cy="923330"/>
                </a:xfrm>
                <a:prstGeom prst="rect">
                  <a:avLst/>
                </a:prstGeom>
                <a:noFill/>
              </p:spPr>
              <p:txBody>
                <a:bodyPr wrap="square" rtlCol="0">
                  <a:spAutoFit/>
                </a:bodyPr>
                <a:lstStyle/>
                <a:p>
                  <a:pPr algn="ctr"/>
                  <a:r>
                    <a:rPr lang="en-US" b="1" dirty="0"/>
                    <a:t>HCD Review Period</a:t>
                  </a:r>
                </a:p>
                <a:p>
                  <a:pPr algn="ctr"/>
                  <a:r>
                    <a:rPr lang="en-US" dirty="0"/>
                    <a:t>(90 Days)</a:t>
                  </a:r>
                </a:p>
              </p:txBody>
            </p:sp>
            <p:sp>
              <p:nvSpPr>
                <p:cNvPr id="7" name="TextBox 6">
                  <a:extLst>
                    <a:ext uri="{FF2B5EF4-FFF2-40B4-BE49-F238E27FC236}">
                      <a16:creationId xmlns:a16="http://schemas.microsoft.com/office/drawing/2014/main" id="{D2935882-44A3-7D3B-0141-00AFAF2052A0}"/>
                    </a:ext>
                  </a:extLst>
                </p:cNvPr>
                <p:cNvSpPr txBox="1"/>
                <p:nvPr/>
              </p:nvSpPr>
              <p:spPr>
                <a:xfrm>
                  <a:off x="3872306" y="3809999"/>
                  <a:ext cx="1371600" cy="923330"/>
                </a:xfrm>
                <a:prstGeom prst="rect">
                  <a:avLst/>
                </a:prstGeom>
                <a:noFill/>
              </p:spPr>
              <p:txBody>
                <a:bodyPr wrap="square" rtlCol="0">
                  <a:spAutoFit/>
                </a:bodyPr>
                <a:lstStyle/>
                <a:p>
                  <a:pPr algn="ctr"/>
                  <a:r>
                    <a:rPr lang="en-US" b="1" dirty="0"/>
                    <a:t>City Council 1</a:t>
                  </a:r>
                  <a:r>
                    <a:rPr lang="en-US" b="1" baseline="30000" dirty="0"/>
                    <a:t>st</a:t>
                  </a:r>
                  <a:r>
                    <a:rPr lang="en-US" b="1" dirty="0"/>
                    <a:t> Reading</a:t>
                  </a:r>
                </a:p>
                <a:p>
                  <a:pPr algn="ctr"/>
                  <a:r>
                    <a:rPr lang="en-US" dirty="0"/>
                    <a:t>Feb 18</a:t>
                  </a:r>
                </a:p>
              </p:txBody>
            </p:sp>
            <p:sp>
              <p:nvSpPr>
                <p:cNvPr id="8" name="TextBox 7">
                  <a:extLst>
                    <a:ext uri="{FF2B5EF4-FFF2-40B4-BE49-F238E27FC236}">
                      <a16:creationId xmlns:a16="http://schemas.microsoft.com/office/drawing/2014/main" id="{263FBFC4-4ACD-7A13-DA0C-2319CB947087}"/>
                    </a:ext>
                  </a:extLst>
                </p:cNvPr>
                <p:cNvSpPr txBox="1"/>
                <p:nvPr/>
              </p:nvSpPr>
              <p:spPr>
                <a:xfrm>
                  <a:off x="2091915" y="3809999"/>
                  <a:ext cx="1371600" cy="1200329"/>
                </a:xfrm>
                <a:prstGeom prst="rect">
                  <a:avLst/>
                </a:prstGeom>
                <a:noFill/>
              </p:spPr>
              <p:txBody>
                <a:bodyPr wrap="square" rtlCol="0">
                  <a:spAutoFit/>
                </a:bodyPr>
                <a:lstStyle/>
                <a:p>
                  <a:pPr algn="ctr"/>
                  <a:r>
                    <a:rPr lang="en-US" b="1" dirty="0"/>
                    <a:t>Planning Commission</a:t>
                  </a:r>
                </a:p>
                <a:p>
                  <a:pPr algn="ctr"/>
                  <a:r>
                    <a:rPr lang="en-US" b="1" dirty="0"/>
                    <a:t>Meeting</a:t>
                  </a:r>
                </a:p>
                <a:p>
                  <a:pPr algn="ctr"/>
                  <a:r>
                    <a:rPr lang="en-US" dirty="0"/>
                    <a:t>Jan 28</a:t>
                  </a:r>
                </a:p>
              </p:txBody>
            </p:sp>
            <p:sp>
              <p:nvSpPr>
                <p:cNvPr id="9" name="TextBox 8">
                  <a:extLst>
                    <a:ext uri="{FF2B5EF4-FFF2-40B4-BE49-F238E27FC236}">
                      <a16:creationId xmlns:a16="http://schemas.microsoft.com/office/drawing/2014/main" id="{1F5F4134-CD43-3147-61F8-469DF43E0AE7}"/>
                    </a:ext>
                  </a:extLst>
                </p:cNvPr>
                <p:cNvSpPr txBox="1"/>
                <p:nvPr/>
              </p:nvSpPr>
              <p:spPr>
                <a:xfrm>
                  <a:off x="311524" y="3809999"/>
                  <a:ext cx="1371600" cy="923330"/>
                </a:xfrm>
                <a:prstGeom prst="rect">
                  <a:avLst/>
                </a:prstGeom>
                <a:noFill/>
              </p:spPr>
              <p:txBody>
                <a:bodyPr wrap="square" rtlCol="0">
                  <a:spAutoFit/>
                </a:bodyPr>
                <a:lstStyle/>
                <a:p>
                  <a:pPr algn="ctr"/>
                  <a:r>
                    <a:rPr lang="en-US" b="1" dirty="0"/>
                    <a:t>Public Workshop</a:t>
                  </a:r>
                </a:p>
                <a:p>
                  <a:pPr algn="ctr"/>
                  <a:r>
                    <a:rPr lang="en-US" dirty="0"/>
                    <a:t>(Tonight)</a:t>
                  </a:r>
                </a:p>
              </p:txBody>
            </p:sp>
            <p:sp>
              <p:nvSpPr>
                <p:cNvPr id="11" name="TextBox 10">
                  <a:extLst>
                    <a:ext uri="{FF2B5EF4-FFF2-40B4-BE49-F238E27FC236}">
                      <a16:creationId xmlns:a16="http://schemas.microsoft.com/office/drawing/2014/main" id="{05DE8135-B8ED-E1B7-4ED7-30071931E470}"/>
                    </a:ext>
                  </a:extLst>
                </p:cNvPr>
                <p:cNvSpPr txBox="1"/>
                <p:nvPr/>
              </p:nvSpPr>
              <p:spPr>
                <a:xfrm>
                  <a:off x="5652697" y="3809999"/>
                  <a:ext cx="1371600" cy="923330"/>
                </a:xfrm>
                <a:prstGeom prst="rect">
                  <a:avLst/>
                </a:prstGeom>
                <a:noFill/>
              </p:spPr>
              <p:txBody>
                <a:bodyPr wrap="square" rtlCol="0">
                  <a:spAutoFit/>
                </a:bodyPr>
                <a:lstStyle/>
                <a:p>
                  <a:pPr algn="ctr"/>
                  <a:r>
                    <a:rPr lang="en-US" b="1" dirty="0"/>
                    <a:t>City Council 2</a:t>
                  </a:r>
                  <a:r>
                    <a:rPr lang="en-US" b="1" baseline="30000" dirty="0"/>
                    <a:t>nd</a:t>
                  </a:r>
                  <a:r>
                    <a:rPr lang="en-US" b="1" dirty="0"/>
                    <a:t> Reading</a:t>
                  </a:r>
                </a:p>
                <a:p>
                  <a:pPr algn="ctr"/>
                  <a:r>
                    <a:rPr lang="en-US" dirty="0"/>
                    <a:t>Mar 18</a:t>
                  </a:r>
                </a:p>
              </p:txBody>
            </p:sp>
          </p:grpSp>
          <p:cxnSp>
            <p:nvCxnSpPr>
              <p:cNvPr id="16" name="Straight Arrow Connector 15">
                <a:extLst>
                  <a:ext uri="{FF2B5EF4-FFF2-40B4-BE49-F238E27FC236}">
                    <a16:creationId xmlns:a16="http://schemas.microsoft.com/office/drawing/2014/main" id="{B9CE85E9-8767-8365-759F-C12964AEB5DF}"/>
                  </a:ext>
                </a:extLst>
              </p:cNvPr>
              <p:cNvCxnSpPr>
                <a:cxnSpLocks/>
                <a:stCxn id="34" idx="6"/>
                <a:endCxn id="19" idx="2"/>
              </p:cNvCxnSpPr>
              <p:nvPr/>
            </p:nvCxnSpPr>
            <p:spPr>
              <a:xfrm>
                <a:off x="1830076" y="2895600"/>
                <a:ext cx="1404839" cy="0"/>
              </a:xfrm>
              <a:prstGeom prst="straightConnector1">
                <a:avLst/>
              </a:prstGeom>
              <a:ln w="152400">
                <a:solidFill>
                  <a:srgbClr val="002060"/>
                </a:solidFill>
                <a:tailEnd type="triangle" w="sm" len="sm"/>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8C1060B-CB2C-6B8E-84A2-6946AE15A803}"/>
                  </a:ext>
                </a:extLst>
              </p:cNvPr>
              <p:cNvSpPr/>
              <p:nvPr/>
            </p:nvSpPr>
            <p:spPr>
              <a:xfrm>
                <a:off x="3234915" y="2705100"/>
                <a:ext cx="381000" cy="381000"/>
              </a:xfrm>
              <a:prstGeom prst="ellipse">
                <a:avLst/>
              </a:prstGeom>
              <a:solidFill>
                <a:schemeClr val="bg1"/>
              </a:solidFill>
              <a:ln w="1016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10C996E-7792-741C-61D6-B0F6847DB307}"/>
                  </a:ext>
                </a:extLst>
              </p:cNvPr>
              <p:cNvSpPr/>
              <p:nvPr/>
            </p:nvSpPr>
            <p:spPr>
              <a:xfrm>
                <a:off x="5015306" y="2705100"/>
                <a:ext cx="381000" cy="381000"/>
              </a:xfrm>
              <a:prstGeom prst="ellipse">
                <a:avLst/>
              </a:prstGeom>
              <a:solidFill>
                <a:schemeClr val="bg1"/>
              </a:solidFill>
              <a:ln w="1016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01A640E-A7B6-6EE9-EA42-926913DCB751}"/>
                  </a:ext>
                </a:extLst>
              </p:cNvPr>
              <p:cNvSpPr/>
              <p:nvPr/>
            </p:nvSpPr>
            <p:spPr>
              <a:xfrm>
                <a:off x="6801145" y="2705100"/>
                <a:ext cx="381000" cy="381000"/>
              </a:xfrm>
              <a:prstGeom prst="ellipse">
                <a:avLst/>
              </a:prstGeom>
              <a:solidFill>
                <a:schemeClr val="bg1"/>
              </a:solidFill>
              <a:ln w="1016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DDB1A8D-22F1-AB71-C882-728DF6D5F61D}"/>
                  </a:ext>
                </a:extLst>
              </p:cNvPr>
              <p:cNvSpPr/>
              <p:nvPr/>
            </p:nvSpPr>
            <p:spPr>
              <a:xfrm>
                <a:off x="8576087" y="2705100"/>
                <a:ext cx="381000" cy="381000"/>
              </a:xfrm>
              <a:prstGeom prst="ellipse">
                <a:avLst/>
              </a:prstGeom>
              <a:solidFill>
                <a:schemeClr val="bg1"/>
              </a:solidFill>
              <a:ln w="1016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020BDD88-D1C2-3D52-E0DA-0DAE6038D234}"/>
                  </a:ext>
                </a:extLst>
              </p:cNvPr>
              <p:cNvCxnSpPr>
                <a:cxnSpLocks/>
                <a:stCxn id="19" idx="6"/>
                <a:endCxn id="21" idx="2"/>
              </p:cNvCxnSpPr>
              <p:nvPr/>
            </p:nvCxnSpPr>
            <p:spPr>
              <a:xfrm>
                <a:off x="3615915" y="2895600"/>
                <a:ext cx="1399391" cy="0"/>
              </a:xfrm>
              <a:prstGeom prst="straightConnector1">
                <a:avLst/>
              </a:prstGeom>
              <a:ln w="152400">
                <a:solidFill>
                  <a:srgbClr val="00206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F7A5465-89C7-E22F-DD94-D872D0F4640C}"/>
                  </a:ext>
                </a:extLst>
              </p:cNvPr>
              <p:cNvCxnSpPr>
                <a:cxnSpLocks/>
                <a:stCxn id="21" idx="6"/>
                <a:endCxn id="22" idx="2"/>
              </p:cNvCxnSpPr>
              <p:nvPr/>
            </p:nvCxnSpPr>
            <p:spPr>
              <a:xfrm>
                <a:off x="5396306" y="2895600"/>
                <a:ext cx="1404839" cy="0"/>
              </a:xfrm>
              <a:prstGeom prst="straightConnector1">
                <a:avLst/>
              </a:prstGeom>
              <a:ln w="152400">
                <a:solidFill>
                  <a:srgbClr val="002060"/>
                </a:solidFill>
                <a:tailEnd type="triangle" w="sm" len="sm"/>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2771BE5D-A6B7-1DB4-255F-2BC0DB6E8FB7}"/>
                  </a:ext>
                </a:extLst>
              </p:cNvPr>
              <p:cNvSpPr/>
              <p:nvPr/>
            </p:nvSpPr>
            <p:spPr>
              <a:xfrm>
                <a:off x="1449076" y="2705100"/>
                <a:ext cx="381000" cy="381000"/>
              </a:xfrm>
              <a:prstGeom prst="ellipse">
                <a:avLst/>
              </a:prstGeom>
              <a:solidFill>
                <a:schemeClr val="bg1"/>
              </a:solidFill>
              <a:ln w="1016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tar: 5 Points 3">
              <a:extLst>
                <a:ext uri="{FF2B5EF4-FFF2-40B4-BE49-F238E27FC236}">
                  <a16:creationId xmlns:a16="http://schemas.microsoft.com/office/drawing/2014/main" id="{43774687-5BA3-0072-4AD2-F3A47121862F}"/>
                </a:ext>
              </a:extLst>
            </p:cNvPr>
            <p:cNvSpPr/>
            <p:nvPr/>
          </p:nvSpPr>
          <p:spPr>
            <a:xfrm>
              <a:off x="10230153" y="2795440"/>
              <a:ext cx="633646" cy="633646"/>
            </a:xfrm>
            <a:prstGeom prst="star5">
              <a:avLst/>
            </a:prstGeom>
            <a:solidFill>
              <a:schemeClr val="bg1"/>
            </a:solidFill>
            <a:ln w="825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081468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17A1E-E3EC-765F-B1E3-53B49A083F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96A09F-FCA4-06BF-A68B-2676688376CF}"/>
              </a:ext>
            </a:extLst>
          </p:cNvPr>
          <p:cNvSpPr>
            <a:spLocks noGrp="1"/>
          </p:cNvSpPr>
          <p:nvPr>
            <p:ph type="title"/>
          </p:nvPr>
        </p:nvSpPr>
        <p:spPr>
          <a:xfrm>
            <a:off x="172192" y="136525"/>
            <a:ext cx="12019808" cy="1324631"/>
          </a:xfrm>
        </p:spPr>
        <p:txBody>
          <a:bodyPr/>
          <a:lstStyle/>
          <a:p>
            <a:r>
              <a:rPr lang="en-US" dirty="0"/>
              <a:t>Next Steps</a:t>
            </a:r>
          </a:p>
        </p:txBody>
      </p:sp>
      <p:sp>
        <p:nvSpPr>
          <p:cNvPr id="6" name="Slide Number Placeholder 5">
            <a:extLst>
              <a:ext uri="{FF2B5EF4-FFF2-40B4-BE49-F238E27FC236}">
                <a16:creationId xmlns:a16="http://schemas.microsoft.com/office/drawing/2014/main" id="{CF9E367C-F17D-B197-5783-FC2E1C5837C6}"/>
              </a:ext>
            </a:extLst>
          </p:cNvPr>
          <p:cNvSpPr>
            <a:spLocks noGrp="1"/>
          </p:cNvSpPr>
          <p:nvPr>
            <p:ph type="sldNum" sz="quarter" idx="12"/>
          </p:nvPr>
        </p:nvSpPr>
        <p:spPr/>
        <p:txBody>
          <a:bodyPr/>
          <a:lstStyle/>
          <a:p>
            <a:fld id="{71B796C4-D855-4E56-BE4E-9B45D9CAC4C9}" type="slidenum">
              <a:rPr lang="en-US" smtClean="0"/>
              <a:pPr/>
              <a:t>30</a:t>
            </a:fld>
            <a:endParaRPr lang="en-US"/>
          </a:p>
        </p:txBody>
      </p:sp>
      <p:grpSp>
        <p:nvGrpSpPr>
          <p:cNvPr id="10" name="Group 9">
            <a:extLst>
              <a:ext uri="{FF2B5EF4-FFF2-40B4-BE49-F238E27FC236}">
                <a16:creationId xmlns:a16="http://schemas.microsoft.com/office/drawing/2014/main" id="{6D28AF6B-3ECE-686A-D730-A5CDC06FC517}"/>
              </a:ext>
            </a:extLst>
          </p:cNvPr>
          <p:cNvGrpSpPr/>
          <p:nvPr/>
        </p:nvGrpSpPr>
        <p:grpSpPr>
          <a:xfrm>
            <a:off x="959223" y="3124200"/>
            <a:ext cx="10273553" cy="2004223"/>
            <a:chOff x="959223" y="2795440"/>
            <a:chExt cx="10273553" cy="2004223"/>
          </a:xfrm>
        </p:grpSpPr>
        <p:grpSp>
          <p:nvGrpSpPr>
            <p:cNvPr id="13" name="Group 12">
              <a:extLst>
                <a:ext uri="{FF2B5EF4-FFF2-40B4-BE49-F238E27FC236}">
                  <a16:creationId xmlns:a16="http://schemas.microsoft.com/office/drawing/2014/main" id="{CC4F7DFE-3827-1E44-346F-79616175C803}"/>
                </a:ext>
              </a:extLst>
            </p:cNvPr>
            <p:cNvGrpSpPr/>
            <p:nvPr/>
          </p:nvGrpSpPr>
          <p:grpSpPr>
            <a:xfrm>
              <a:off x="959223" y="2995846"/>
              <a:ext cx="10273553" cy="1803817"/>
              <a:chOff x="959224" y="2705100"/>
              <a:chExt cx="10273553" cy="1803817"/>
            </a:xfrm>
          </p:grpSpPr>
          <p:cxnSp>
            <p:nvCxnSpPr>
              <p:cNvPr id="17" name="Straight Arrow Connector 16">
                <a:extLst>
                  <a:ext uri="{FF2B5EF4-FFF2-40B4-BE49-F238E27FC236}">
                    <a16:creationId xmlns:a16="http://schemas.microsoft.com/office/drawing/2014/main" id="{A90603E1-D640-DD01-DC3E-E020C3A109CD}"/>
                  </a:ext>
                </a:extLst>
              </p:cNvPr>
              <p:cNvCxnSpPr>
                <a:cxnSpLocks/>
                <a:stCxn id="27" idx="6"/>
              </p:cNvCxnSpPr>
              <p:nvPr/>
            </p:nvCxnSpPr>
            <p:spPr>
              <a:xfrm>
                <a:off x="7182145" y="2895600"/>
                <a:ext cx="3104856" cy="0"/>
              </a:xfrm>
              <a:prstGeom prst="straightConnector1">
                <a:avLst/>
              </a:prstGeom>
              <a:ln w="152400">
                <a:solidFill>
                  <a:srgbClr val="002060"/>
                </a:solidFill>
                <a:prstDash val="sysDot"/>
                <a:tailEnd type="triangle" w="sm" len="sm"/>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F451A619-FBBF-7DF5-F7F1-BA2B47B51D8E}"/>
                  </a:ext>
                </a:extLst>
              </p:cNvPr>
              <p:cNvGrpSpPr/>
              <p:nvPr/>
            </p:nvGrpSpPr>
            <p:grpSpPr>
              <a:xfrm>
                <a:off x="959224" y="3308588"/>
                <a:ext cx="10273553" cy="1200329"/>
                <a:chOff x="311524" y="3809999"/>
                <a:chExt cx="10273553" cy="1200329"/>
              </a:xfrm>
            </p:grpSpPr>
            <p:sp>
              <p:nvSpPr>
                <p:cNvPr id="35" name="TextBox 34">
                  <a:extLst>
                    <a:ext uri="{FF2B5EF4-FFF2-40B4-BE49-F238E27FC236}">
                      <a16:creationId xmlns:a16="http://schemas.microsoft.com/office/drawing/2014/main" id="{E1F0396C-9615-FBBB-4FEF-DCAADCA03A04}"/>
                    </a:ext>
                  </a:extLst>
                </p:cNvPr>
                <p:cNvSpPr txBox="1"/>
                <p:nvPr/>
              </p:nvSpPr>
              <p:spPr>
                <a:xfrm>
                  <a:off x="9213477" y="3809999"/>
                  <a:ext cx="1371600" cy="923330"/>
                </a:xfrm>
                <a:prstGeom prst="rect">
                  <a:avLst/>
                </a:prstGeom>
                <a:noFill/>
              </p:spPr>
              <p:txBody>
                <a:bodyPr wrap="square" rtlCol="0">
                  <a:spAutoFit/>
                </a:bodyPr>
                <a:lstStyle/>
                <a:p>
                  <a:pPr algn="ctr"/>
                  <a:r>
                    <a:rPr lang="en-US" b="1" dirty="0"/>
                    <a:t>Ordinance in Place</a:t>
                  </a:r>
                </a:p>
                <a:p>
                  <a:pPr algn="ctr"/>
                  <a:r>
                    <a:rPr lang="en-US" dirty="0"/>
                    <a:t>Jul 1</a:t>
                  </a:r>
                </a:p>
              </p:txBody>
            </p:sp>
            <p:sp>
              <p:nvSpPr>
                <p:cNvPr id="37" name="TextBox 36">
                  <a:extLst>
                    <a:ext uri="{FF2B5EF4-FFF2-40B4-BE49-F238E27FC236}">
                      <a16:creationId xmlns:a16="http://schemas.microsoft.com/office/drawing/2014/main" id="{D9CE4610-002B-0090-1486-590356147D7F}"/>
                    </a:ext>
                  </a:extLst>
                </p:cNvPr>
                <p:cNvSpPr txBox="1"/>
                <p:nvPr/>
              </p:nvSpPr>
              <p:spPr>
                <a:xfrm>
                  <a:off x="7433088" y="3809999"/>
                  <a:ext cx="1371600" cy="923330"/>
                </a:xfrm>
                <a:prstGeom prst="rect">
                  <a:avLst/>
                </a:prstGeom>
                <a:noFill/>
              </p:spPr>
              <p:txBody>
                <a:bodyPr wrap="square" rtlCol="0">
                  <a:spAutoFit/>
                </a:bodyPr>
                <a:lstStyle/>
                <a:p>
                  <a:pPr algn="ctr"/>
                  <a:r>
                    <a:rPr lang="en-US" b="1" dirty="0"/>
                    <a:t>HCD Review Period</a:t>
                  </a:r>
                </a:p>
                <a:p>
                  <a:pPr algn="ctr"/>
                  <a:r>
                    <a:rPr lang="en-US" dirty="0"/>
                    <a:t>(90 Days)</a:t>
                  </a:r>
                </a:p>
              </p:txBody>
            </p:sp>
            <p:sp>
              <p:nvSpPr>
                <p:cNvPr id="38" name="TextBox 37">
                  <a:extLst>
                    <a:ext uri="{FF2B5EF4-FFF2-40B4-BE49-F238E27FC236}">
                      <a16:creationId xmlns:a16="http://schemas.microsoft.com/office/drawing/2014/main" id="{217A033D-80C9-AC37-4085-9984AE9CCAF9}"/>
                    </a:ext>
                  </a:extLst>
                </p:cNvPr>
                <p:cNvSpPr txBox="1"/>
                <p:nvPr/>
              </p:nvSpPr>
              <p:spPr>
                <a:xfrm>
                  <a:off x="3872306" y="3809999"/>
                  <a:ext cx="1371600" cy="923330"/>
                </a:xfrm>
                <a:prstGeom prst="rect">
                  <a:avLst/>
                </a:prstGeom>
                <a:noFill/>
              </p:spPr>
              <p:txBody>
                <a:bodyPr wrap="square" rtlCol="0">
                  <a:spAutoFit/>
                </a:bodyPr>
                <a:lstStyle/>
                <a:p>
                  <a:pPr algn="ctr"/>
                  <a:r>
                    <a:rPr lang="en-US" b="1" dirty="0"/>
                    <a:t>City Council 1</a:t>
                  </a:r>
                  <a:r>
                    <a:rPr lang="en-US" b="1" baseline="30000" dirty="0"/>
                    <a:t>st</a:t>
                  </a:r>
                  <a:r>
                    <a:rPr lang="en-US" b="1" dirty="0"/>
                    <a:t> Reading</a:t>
                  </a:r>
                </a:p>
                <a:p>
                  <a:pPr algn="ctr"/>
                  <a:r>
                    <a:rPr lang="en-US" dirty="0"/>
                    <a:t>Feb 18</a:t>
                  </a:r>
                </a:p>
              </p:txBody>
            </p:sp>
            <p:sp>
              <p:nvSpPr>
                <p:cNvPr id="39" name="TextBox 38">
                  <a:extLst>
                    <a:ext uri="{FF2B5EF4-FFF2-40B4-BE49-F238E27FC236}">
                      <a16:creationId xmlns:a16="http://schemas.microsoft.com/office/drawing/2014/main" id="{8B6FEF3F-2866-8415-20D5-86E4E94F407B}"/>
                    </a:ext>
                  </a:extLst>
                </p:cNvPr>
                <p:cNvSpPr txBox="1"/>
                <p:nvPr/>
              </p:nvSpPr>
              <p:spPr>
                <a:xfrm>
                  <a:off x="2091915" y="3809999"/>
                  <a:ext cx="1371600" cy="1200329"/>
                </a:xfrm>
                <a:prstGeom prst="rect">
                  <a:avLst/>
                </a:prstGeom>
                <a:noFill/>
              </p:spPr>
              <p:txBody>
                <a:bodyPr wrap="square" rtlCol="0">
                  <a:spAutoFit/>
                </a:bodyPr>
                <a:lstStyle/>
                <a:p>
                  <a:pPr algn="ctr"/>
                  <a:r>
                    <a:rPr lang="en-US" b="1" dirty="0"/>
                    <a:t>Planning Commission</a:t>
                  </a:r>
                </a:p>
                <a:p>
                  <a:pPr algn="ctr"/>
                  <a:r>
                    <a:rPr lang="en-US" b="1" dirty="0"/>
                    <a:t>Meeting</a:t>
                  </a:r>
                </a:p>
                <a:p>
                  <a:pPr algn="ctr"/>
                  <a:r>
                    <a:rPr lang="en-US" dirty="0"/>
                    <a:t>Jan 28</a:t>
                  </a:r>
                </a:p>
              </p:txBody>
            </p:sp>
            <p:sp>
              <p:nvSpPr>
                <p:cNvPr id="40" name="TextBox 39">
                  <a:extLst>
                    <a:ext uri="{FF2B5EF4-FFF2-40B4-BE49-F238E27FC236}">
                      <a16:creationId xmlns:a16="http://schemas.microsoft.com/office/drawing/2014/main" id="{C573A54A-A5BB-D3AE-17FA-2DDC025F0094}"/>
                    </a:ext>
                  </a:extLst>
                </p:cNvPr>
                <p:cNvSpPr txBox="1"/>
                <p:nvPr/>
              </p:nvSpPr>
              <p:spPr>
                <a:xfrm>
                  <a:off x="311524" y="3809999"/>
                  <a:ext cx="1371600" cy="923330"/>
                </a:xfrm>
                <a:prstGeom prst="rect">
                  <a:avLst/>
                </a:prstGeom>
                <a:noFill/>
              </p:spPr>
              <p:txBody>
                <a:bodyPr wrap="square" rtlCol="0">
                  <a:spAutoFit/>
                </a:bodyPr>
                <a:lstStyle/>
                <a:p>
                  <a:pPr algn="ctr"/>
                  <a:r>
                    <a:rPr lang="en-US" b="1" dirty="0"/>
                    <a:t>Public Workshop</a:t>
                  </a:r>
                </a:p>
                <a:p>
                  <a:pPr algn="ctr"/>
                  <a:r>
                    <a:rPr lang="en-US" dirty="0"/>
                    <a:t>(Tonight)</a:t>
                  </a:r>
                </a:p>
              </p:txBody>
            </p:sp>
            <p:sp>
              <p:nvSpPr>
                <p:cNvPr id="41" name="TextBox 40">
                  <a:extLst>
                    <a:ext uri="{FF2B5EF4-FFF2-40B4-BE49-F238E27FC236}">
                      <a16:creationId xmlns:a16="http://schemas.microsoft.com/office/drawing/2014/main" id="{01FE1161-8B1D-D4FA-7813-A9EF93C51E2B}"/>
                    </a:ext>
                  </a:extLst>
                </p:cNvPr>
                <p:cNvSpPr txBox="1"/>
                <p:nvPr/>
              </p:nvSpPr>
              <p:spPr>
                <a:xfrm>
                  <a:off x="5652697" y="3809999"/>
                  <a:ext cx="1371600" cy="923330"/>
                </a:xfrm>
                <a:prstGeom prst="rect">
                  <a:avLst/>
                </a:prstGeom>
                <a:noFill/>
              </p:spPr>
              <p:txBody>
                <a:bodyPr wrap="square" lIns="91440" tIns="45720" rIns="91440" bIns="45720" rtlCol="0" anchor="t">
                  <a:spAutoFit/>
                </a:bodyPr>
                <a:lstStyle/>
                <a:p>
                  <a:pPr algn="ctr"/>
                  <a:r>
                    <a:rPr lang="en-US" b="1" dirty="0"/>
                    <a:t>City Council 2</a:t>
                  </a:r>
                  <a:r>
                    <a:rPr lang="en-US" b="1" baseline="30000" dirty="0"/>
                    <a:t>nd</a:t>
                  </a:r>
                  <a:r>
                    <a:rPr lang="en-US" b="1" dirty="0"/>
                    <a:t> Reading</a:t>
                  </a:r>
                </a:p>
                <a:p>
                  <a:pPr algn="ctr"/>
                  <a:r>
                    <a:rPr lang="en-US" dirty="0"/>
                    <a:t>Mar 18</a:t>
                  </a:r>
                  <a:endParaRPr lang="en-US" dirty="0">
                    <a:ea typeface="Calibri"/>
                    <a:cs typeface="Calibri"/>
                  </a:endParaRPr>
                </a:p>
              </p:txBody>
            </p:sp>
          </p:grpSp>
          <p:cxnSp>
            <p:nvCxnSpPr>
              <p:cNvPr id="20" name="Straight Arrow Connector 19">
                <a:extLst>
                  <a:ext uri="{FF2B5EF4-FFF2-40B4-BE49-F238E27FC236}">
                    <a16:creationId xmlns:a16="http://schemas.microsoft.com/office/drawing/2014/main" id="{6363705F-6177-2644-B9A3-599700AB9F72}"/>
                  </a:ext>
                </a:extLst>
              </p:cNvPr>
              <p:cNvCxnSpPr>
                <a:cxnSpLocks/>
                <a:stCxn id="33" idx="6"/>
                <a:endCxn id="24" idx="2"/>
              </p:cNvCxnSpPr>
              <p:nvPr/>
            </p:nvCxnSpPr>
            <p:spPr>
              <a:xfrm>
                <a:off x="1830076" y="2895600"/>
                <a:ext cx="1404839" cy="0"/>
              </a:xfrm>
              <a:prstGeom prst="straightConnector1">
                <a:avLst/>
              </a:prstGeom>
              <a:ln w="152400">
                <a:solidFill>
                  <a:srgbClr val="002060"/>
                </a:solidFill>
                <a:tailEnd type="triangle" w="sm" len="sm"/>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168F32C6-3600-CB4C-20D7-0A3B0EEE6150}"/>
                  </a:ext>
                </a:extLst>
              </p:cNvPr>
              <p:cNvSpPr/>
              <p:nvPr/>
            </p:nvSpPr>
            <p:spPr>
              <a:xfrm>
                <a:off x="3234915" y="2705100"/>
                <a:ext cx="381000" cy="381000"/>
              </a:xfrm>
              <a:prstGeom prst="ellipse">
                <a:avLst/>
              </a:prstGeom>
              <a:solidFill>
                <a:schemeClr val="bg1"/>
              </a:solidFill>
              <a:ln w="1016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F2586E0-A836-38F8-E57F-0A3683F22451}"/>
                  </a:ext>
                </a:extLst>
              </p:cNvPr>
              <p:cNvSpPr/>
              <p:nvPr/>
            </p:nvSpPr>
            <p:spPr>
              <a:xfrm>
                <a:off x="5015306" y="2705100"/>
                <a:ext cx="381000" cy="381000"/>
              </a:xfrm>
              <a:prstGeom prst="ellipse">
                <a:avLst/>
              </a:prstGeom>
              <a:solidFill>
                <a:schemeClr val="bg1"/>
              </a:solidFill>
              <a:ln w="1016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82A121E-07CB-D5BC-2407-577C98B477AB}"/>
                  </a:ext>
                </a:extLst>
              </p:cNvPr>
              <p:cNvSpPr/>
              <p:nvPr/>
            </p:nvSpPr>
            <p:spPr>
              <a:xfrm>
                <a:off x="6801145" y="2705100"/>
                <a:ext cx="381000" cy="381000"/>
              </a:xfrm>
              <a:prstGeom prst="ellipse">
                <a:avLst/>
              </a:prstGeom>
              <a:solidFill>
                <a:schemeClr val="bg1"/>
              </a:solidFill>
              <a:ln w="1016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8D84765-FB99-246C-6331-2D231671F368}"/>
                  </a:ext>
                </a:extLst>
              </p:cNvPr>
              <p:cNvSpPr/>
              <p:nvPr/>
            </p:nvSpPr>
            <p:spPr>
              <a:xfrm>
                <a:off x="8576087" y="2705100"/>
                <a:ext cx="381000" cy="381000"/>
              </a:xfrm>
              <a:prstGeom prst="ellipse">
                <a:avLst/>
              </a:prstGeom>
              <a:solidFill>
                <a:schemeClr val="bg1"/>
              </a:solidFill>
              <a:ln w="1016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A6E8092E-C1D5-550C-20FD-8173155C5E40}"/>
                  </a:ext>
                </a:extLst>
              </p:cNvPr>
              <p:cNvCxnSpPr>
                <a:cxnSpLocks/>
                <a:stCxn id="24" idx="6"/>
                <a:endCxn id="26" idx="2"/>
              </p:cNvCxnSpPr>
              <p:nvPr/>
            </p:nvCxnSpPr>
            <p:spPr>
              <a:xfrm>
                <a:off x="3615915" y="2895600"/>
                <a:ext cx="1399391" cy="0"/>
              </a:xfrm>
              <a:prstGeom prst="straightConnector1">
                <a:avLst/>
              </a:prstGeom>
              <a:ln w="152400">
                <a:solidFill>
                  <a:srgbClr val="00206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91EACD3-E535-AC88-68DC-A9DDDFE809BE}"/>
                  </a:ext>
                </a:extLst>
              </p:cNvPr>
              <p:cNvCxnSpPr>
                <a:cxnSpLocks/>
                <a:stCxn id="26" idx="6"/>
                <a:endCxn id="27" idx="2"/>
              </p:cNvCxnSpPr>
              <p:nvPr/>
            </p:nvCxnSpPr>
            <p:spPr>
              <a:xfrm>
                <a:off x="5396306" y="2895600"/>
                <a:ext cx="1404839" cy="0"/>
              </a:xfrm>
              <a:prstGeom prst="straightConnector1">
                <a:avLst/>
              </a:prstGeom>
              <a:ln w="152400">
                <a:solidFill>
                  <a:srgbClr val="002060"/>
                </a:solidFill>
                <a:tailEnd type="triangle" w="sm" len="sm"/>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84D47F8D-8CBE-3340-50A4-8066C1280DDB}"/>
                  </a:ext>
                </a:extLst>
              </p:cNvPr>
              <p:cNvSpPr/>
              <p:nvPr/>
            </p:nvSpPr>
            <p:spPr>
              <a:xfrm>
                <a:off x="1449076" y="2705100"/>
                <a:ext cx="381000" cy="381000"/>
              </a:xfrm>
              <a:prstGeom prst="ellipse">
                <a:avLst/>
              </a:prstGeom>
              <a:solidFill>
                <a:schemeClr val="bg1"/>
              </a:solidFill>
              <a:ln w="1016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tar: 5 Points 14">
              <a:extLst>
                <a:ext uri="{FF2B5EF4-FFF2-40B4-BE49-F238E27FC236}">
                  <a16:creationId xmlns:a16="http://schemas.microsoft.com/office/drawing/2014/main" id="{2BE36AFB-0D00-F472-12E2-231D305BCF7E}"/>
                </a:ext>
              </a:extLst>
            </p:cNvPr>
            <p:cNvSpPr/>
            <p:nvPr/>
          </p:nvSpPr>
          <p:spPr>
            <a:xfrm>
              <a:off x="10230153" y="2795440"/>
              <a:ext cx="633646" cy="633646"/>
            </a:xfrm>
            <a:prstGeom prst="star5">
              <a:avLst/>
            </a:prstGeom>
            <a:solidFill>
              <a:schemeClr val="bg1"/>
            </a:solidFill>
            <a:ln w="825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915848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26270-4F79-0809-B486-34EF3C79BAC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FA242E9-4B87-2AB3-F088-61CADB8A9F29}"/>
              </a:ext>
            </a:extLst>
          </p:cNvPr>
          <p:cNvSpPr>
            <a:spLocks noGrp="1"/>
          </p:cNvSpPr>
          <p:nvPr>
            <p:ph type="ctrTitle"/>
          </p:nvPr>
        </p:nvSpPr>
        <p:spPr/>
        <p:txBody>
          <a:bodyPr/>
          <a:lstStyle/>
          <a:p>
            <a:r>
              <a:rPr lang="en-US" dirty="0"/>
              <a:t>Pause for discussion</a:t>
            </a:r>
          </a:p>
        </p:txBody>
      </p:sp>
      <p:sp>
        <p:nvSpPr>
          <p:cNvPr id="4" name="Slide Number Placeholder 3">
            <a:extLst>
              <a:ext uri="{FF2B5EF4-FFF2-40B4-BE49-F238E27FC236}">
                <a16:creationId xmlns:a16="http://schemas.microsoft.com/office/drawing/2014/main" id="{EFDDD18B-C962-30EF-29E5-8B4E35E2C2DE}"/>
              </a:ext>
            </a:extLst>
          </p:cNvPr>
          <p:cNvSpPr>
            <a:spLocks noGrp="1"/>
          </p:cNvSpPr>
          <p:nvPr>
            <p:ph type="sldNum" sz="quarter" idx="12"/>
          </p:nvPr>
        </p:nvSpPr>
        <p:spPr/>
        <p:txBody>
          <a:bodyPr/>
          <a:lstStyle/>
          <a:p>
            <a:fld id="{71B796C4-D855-4E56-BE4E-9B45D9CAC4C9}" type="slidenum">
              <a:rPr lang="en-US" smtClean="0"/>
              <a:pPr/>
              <a:t>31</a:t>
            </a:fld>
            <a:endParaRPr lang="en-US"/>
          </a:p>
        </p:txBody>
      </p:sp>
    </p:spTree>
    <p:extLst>
      <p:ext uri="{BB962C8B-B14F-4D97-AF65-F5344CB8AC3E}">
        <p14:creationId xmlns:p14="http://schemas.microsoft.com/office/powerpoint/2010/main" val="19312069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49BE66-5103-7D7E-E462-5404BC40B0F7}"/>
              </a:ext>
            </a:extLst>
          </p:cNvPr>
          <p:cNvSpPr>
            <a:spLocks noGrp="1"/>
          </p:cNvSpPr>
          <p:nvPr>
            <p:ph type="ctrTitle"/>
          </p:nvPr>
        </p:nvSpPr>
        <p:spPr/>
        <p:txBody>
          <a:bodyPr/>
          <a:lstStyle/>
          <a:p>
            <a:r>
              <a:rPr lang="en-US" dirty="0"/>
              <a:t>Thank you</a:t>
            </a:r>
          </a:p>
        </p:txBody>
      </p:sp>
      <p:sp>
        <p:nvSpPr>
          <p:cNvPr id="4" name="Slide Number Placeholder 3">
            <a:extLst>
              <a:ext uri="{FF2B5EF4-FFF2-40B4-BE49-F238E27FC236}">
                <a16:creationId xmlns:a16="http://schemas.microsoft.com/office/drawing/2014/main" id="{4A1B095A-8736-D9C8-71F0-AEC3270073CC}"/>
              </a:ext>
            </a:extLst>
          </p:cNvPr>
          <p:cNvSpPr>
            <a:spLocks noGrp="1"/>
          </p:cNvSpPr>
          <p:nvPr>
            <p:ph type="sldNum" sz="quarter" idx="12"/>
          </p:nvPr>
        </p:nvSpPr>
        <p:spPr/>
        <p:txBody>
          <a:bodyPr/>
          <a:lstStyle/>
          <a:p>
            <a:fld id="{71B796C4-D855-4E56-BE4E-9B45D9CAC4C9}" type="slidenum">
              <a:rPr lang="en-US" smtClean="0"/>
              <a:pPr/>
              <a:t>32</a:t>
            </a:fld>
            <a:endParaRPr lang="en-US"/>
          </a:p>
        </p:txBody>
      </p:sp>
    </p:spTree>
    <p:extLst>
      <p:ext uri="{BB962C8B-B14F-4D97-AF65-F5344CB8AC3E}">
        <p14:creationId xmlns:p14="http://schemas.microsoft.com/office/powerpoint/2010/main" val="12850500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07450-9932-C61D-8E86-5AB4390D02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428CBD-7252-7811-28EE-AEC18EF3BA74}"/>
              </a:ext>
            </a:extLst>
          </p:cNvPr>
          <p:cNvSpPr>
            <a:spLocks noGrp="1"/>
          </p:cNvSpPr>
          <p:nvPr>
            <p:ph type="title"/>
          </p:nvPr>
        </p:nvSpPr>
        <p:spPr>
          <a:xfrm>
            <a:off x="172192" y="136525"/>
            <a:ext cx="12019808" cy="1324631"/>
          </a:xfrm>
        </p:spPr>
        <p:txBody>
          <a:bodyPr/>
          <a:lstStyle/>
          <a:p>
            <a:r>
              <a:rPr lang="en-US" dirty="0"/>
              <a:t>What is SB 79?</a:t>
            </a:r>
          </a:p>
        </p:txBody>
      </p:sp>
      <p:sp>
        <p:nvSpPr>
          <p:cNvPr id="6" name="Slide Number Placeholder 5">
            <a:extLst>
              <a:ext uri="{FF2B5EF4-FFF2-40B4-BE49-F238E27FC236}">
                <a16:creationId xmlns:a16="http://schemas.microsoft.com/office/drawing/2014/main" id="{7A923C24-6E54-B418-B18B-4CCD278AE374}"/>
              </a:ext>
            </a:extLst>
          </p:cNvPr>
          <p:cNvSpPr>
            <a:spLocks noGrp="1"/>
          </p:cNvSpPr>
          <p:nvPr>
            <p:ph type="sldNum" sz="quarter" idx="12"/>
          </p:nvPr>
        </p:nvSpPr>
        <p:spPr/>
        <p:txBody>
          <a:bodyPr/>
          <a:lstStyle/>
          <a:p>
            <a:fld id="{71B796C4-D855-4E56-BE4E-9B45D9CAC4C9}" type="slidenum">
              <a:rPr lang="en-US" smtClean="0"/>
              <a:pPr/>
              <a:t>4</a:t>
            </a:fld>
            <a:endParaRPr lang="en-US"/>
          </a:p>
        </p:txBody>
      </p:sp>
      <p:sp>
        <p:nvSpPr>
          <p:cNvPr id="4" name="TextBox 3">
            <a:extLst>
              <a:ext uri="{FF2B5EF4-FFF2-40B4-BE49-F238E27FC236}">
                <a16:creationId xmlns:a16="http://schemas.microsoft.com/office/drawing/2014/main" id="{2F132700-1A04-506A-CEC4-FE140F11B270}"/>
              </a:ext>
            </a:extLst>
          </p:cNvPr>
          <p:cNvSpPr txBox="1"/>
          <p:nvPr/>
        </p:nvSpPr>
        <p:spPr>
          <a:xfrm>
            <a:off x="1485900" y="1796796"/>
            <a:ext cx="9220200" cy="4821000"/>
          </a:xfrm>
          <a:prstGeom prst="rect">
            <a:avLst/>
          </a:prstGeom>
          <a:noFill/>
        </p:spPr>
        <p:txBody>
          <a:bodyPr wrap="square" lIns="91440" tIns="45720" rIns="91440" bIns="45720" anchor="t">
            <a:spAutoFit/>
          </a:bodyPr>
          <a:lstStyle/>
          <a:p>
            <a:pPr>
              <a:lnSpc>
                <a:spcPct val="120000"/>
              </a:lnSpc>
            </a:pPr>
            <a:r>
              <a:rPr lang="en-US" sz="2400" dirty="0"/>
              <a:t>Signed into law by Gov. Gavin Newsom on Oct. 10, 2025, </a:t>
            </a:r>
          </a:p>
          <a:p>
            <a:pPr>
              <a:lnSpc>
                <a:spcPct val="120000"/>
              </a:lnSpc>
              <a:spcAft>
                <a:spcPts val="1200"/>
              </a:spcAft>
            </a:pPr>
            <a:r>
              <a:rPr lang="en-US" sz="2400" b="1" u="sng" dirty="0"/>
              <a:t>Senate Bill (SB) 79 overrides local zoning limitations</a:t>
            </a:r>
            <a:r>
              <a:rPr lang="en-US" sz="2400" dirty="0"/>
              <a:t> to allow greater heights and densities for residential development near transit stops (including Caltrain).</a:t>
            </a:r>
          </a:p>
          <a:p>
            <a:pPr>
              <a:lnSpc>
                <a:spcPct val="120000"/>
              </a:lnSpc>
              <a:spcAft>
                <a:spcPts val="1200"/>
              </a:spcAft>
            </a:pPr>
            <a:r>
              <a:rPr lang="en-US" sz="2400" b="1" dirty="0"/>
              <a:t>Within ¼-mile of the Menlo Park Caltrain Station, Atherton must allow:</a:t>
            </a:r>
          </a:p>
          <a:p>
            <a:pPr marL="342900" indent="-342900">
              <a:lnSpc>
                <a:spcPct val="120000"/>
              </a:lnSpc>
              <a:spcAft>
                <a:spcPts val="1200"/>
              </a:spcAft>
              <a:buFont typeface="Arial" panose="020B0604020202020204" pitchFamily="34" charset="0"/>
              <a:buChar char="•"/>
            </a:pPr>
            <a:r>
              <a:rPr lang="en-US" sz="2400" dirty="0"/>
              <a:t>Building heights up to </a:t>
            </a:r>
            <a:r>
              <a:rPr lang="en-US" sz="2400" b="1" u="sng" dirty="0"/>
              <a:t>75 feet</a:t>
            </a:r>
          </a:p>
          <a:p>
            <a:pPr marL="342900" indent="-342900">
              <a:lnSpc>
                <a:spcPct val="120000"/>
              </a:lnSpc>
              <a:spcAft>
                <a:spcPts val="1200"/>
              </a:spcAft>
              <a:buFont typeface="Arial" panose="020B0604020202020204" pitchFamily="34" charset="0"/>
              <a:buChar char="•"/>
            </a:pPr>
            <a:r>
              <a:rPr lang="en-US" sz="2400" dirty="0"/>
              <a:t>Minimum residential density of </a:t>
            </a:r>
            <a:r>
              <a:rPr lang="en-US" sz="2400" b="1" u="sng" dirty="0"/>
              <a:t>120 units/acre</a:t>
            </a:r>
          </a:p>
          <a:p>
            <a:pPr marL="342900" indent="-342900">
              <a:lnSpc>
                <a:spcPct val="120000"/>
              </a:lnSpc>
              <a:spcAft>
                <a:spcPts val="1200"/>
              </a:spcAft>
              <a:buFont typeface="Arial" panose="020B0604020202020204" pitchFamily="34" charset="0"/>
              <a:buChar char="•"/>
            </a:pPr>
            <a:r>
              <a:rPr lang="en-US" sz="2400" dirty="0"/>
              <a:t>Minimum floor area ratio (FAR) of </a:t>
            </a:r>
            <a:r>
              <a:rPr lang="en-US" sz="2400" b="1" u="sng" dirty="0"/>
              <a:t>3.5</a:t>
            </a:r>
          </a:p>
          <a:p>
            <a:pPr>
              <a:lnSpc>
                <a:spcPct val="120000"/>
              </a:lnSpc>
              <a:spcAft>
                <a:spcPts val="1200"/>
              </a:spcAft>
            </a:pPr>
            <a:endParaRPr lang="en-US" sz="2400" dirty="0"/>
          </a:p>
        </p:txBody>
      </p:sp>
    </p:spTree>
    <p:extLst>
      <p:ext uri="{BB962C8B-B14F-4D97-AF65-F5344CB8AC3E}">
        <p14:creationId xmlns:p14="http://schemas.microsoft.com/office/powerpoint/2010/main" val="41212136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2CEE9-7928-6981-EDA0-5A6C75E270F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92169AA-0354-CB7A-4F51-C1FA149AEB9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982" y="1524000"/>
            <a:ext cx="12178018" cy="5334000"/>
          </a:xfrm>
          <a:prstGeom prst="rect">
            <a:avLst/>
          </a:prstGeom>
        </p:spPr>
      </p:pic>
      <p:sp>
        <p:nvSpPr>
          <p:cNvPr id="2" name="Title 1">
            <a:extLst>
              <a:ext uri="{FF2B5EF4-FFF2-40B4-BE49-F238E27FC236}">
                <a16:creationId xmlns:a16="http://schemas.microsoft.com/office/drawing/2014/main" id="{48845B0C-A2F7-AEB9-845B-9EB0B0E33F19}"/>
              </a:ext>
            </a:extLst>
          </p:cNvPr>
          <p:cNvSpPr>
            <a:spLocks noGrp="1"/>
          </p:cNvSpPr>
          <p:nvPr>
            <p:ph type="title"/>
          </p:nvPr>
        </p:nvSpPr>
        <p:spPr>
          <a:xfrm>
            <a:off x="172192" y="136525"/>
            <a:ext cx="12019808" cy="1324631"/>
          </a:xfrm>
        </p:spPr>
        <p:txBody>
          <a:bodyPr/>
          <a:lstStyle/>
          <a:p>
            <a:r>
              <a:rPr lang="en-US" dirty="0"/>
              <a:t>SB 79 in Atherton</a:t>
            </a:r>
          </a:p>
        </p:txBody>
      </p:sp>
      <p:sp>
        <p:nvSpPr>
          <p:cNvPr id="6" name="Slide Number Placeholder 5">
            <a:extLst>
              <a:ext uri="{FF2B5EF4-FFF2-40B4-BE49-F238E27FC236}">
                <a16:creationId xmlns:a16="http://schemas.microsoft.com/office/drawing/2014/main" id="{2234AF18-E5B0-D57B-B5D1-DADF5DE61482}"/>
              </a:ext>
            </a:extLst>
          </p:cNvPr>
          <p:cNvSpPr>
            <a:spLocks noGrp="1"/>
          </p:cNvSpPr>
          <p:nvPr>
            <p:ph type="sldNum" sz="quarter" idx="12"/>
          </p:nvPr>
        </p:nvSpPr>
        <p:spPr/>
        <p:txBody>
          <a:bodyPr/>
          <a:lstStyle/>
          <a:p>
            <a:fld id="{71B796C4-D855-4E56-BE4E-9B45D9CAC4C9}" type="slidenum">
              <a:rPr lang="en-US" smtClean="0"/>
              <a:pPr/>
              <a:t>5</a:t>
            </a:fld>
            <a:endParaRPr lang="en-US"/>
          </a:p>
        </p:txBody>
      </p:sp>
      <p:grpSp>
        <p:nvGrpSpPr>
          <p:cNvPr id="3" name="Group 2">
            <a:extLst>
              <a:ext uri="{FF2B5EF4-FFF2-40B4-BE49-F238E27FC236}">
                <a16:creationId xmlns:a16="http://schemas.microsoft.com/office/drawing/2014/main" id="{8434AF86-B120-A695-0435-2729FE390596}"/>
              </a:ext>
            </a:extLst>
          </p:cNvPr>
          <p:cNvGrpSpPr/>
          <p:nvPr/>
        </p:nvGrpSpPr>
        <p:grpSpPr>
          <a:xfrm>
            <a:off x="2655837" y="2329025"/>
            <a:ext cx="4026297" cy="3199479"/>
            <a:chOff x="2655837" y="2329025"/>
            <a:chExt cx="4026297" cy="3199479"/>
          </a:xfrm>
        </p:grpSpPr>
        <p:sp>
          <p:nvSpPr>
            <p:cNvPr id="4" name="TextBox 3">
              <a:extLst>
                <a:ext uri="{FF2B5EF4-FFF2-40B4-BE49-F238E27FC236}">
                  <a16:creationId xmlns:a16="http://schemas.microsoft.com/office/drawing/2014/main" id="{D068930F-D7E8-4085-3268-C14B039E796C}"/>
                </a:ext>
              </a:extLst>
            </p:cNvPr>
            <p:cNvSpPr txBox="1"/>
            <p:nvPr/>
          </p:nvSpPr>
          <p:spPr>
            <a:xfrm rot="1986637">
              <a:off x="4005823" y="4325670"/>
              <a:ext cx="1447800" cy="307777"/>
            </a:xfrm>
            <a:prstGeom prst="rect">
              <a:avLst/>
            </a:prstGeom>
            <a:noFill/>
          </p:spPr>
          <p:txBody>
            <a:bodyPr wrap="square" rtlCol="0">
              <a:spAutoFit/>
            </a:bodyPr>
            <a:lstStyle/>
            <a:p>
              <a:pPr algn="ctr"/>
              <a:r>
                <a:rPr lang="en-US" sz="1400" dirty="0"/>
                <a:t>El Camino Real</a:t>
              </a:r>
            </a:p>
          </p:txBody>
        </p:sp>
        <p:sp>
          <p:nvSpPr>
            <p:cNvPr id="5" name="TextBox 4">
              <a:extLst>
                <a:ext uri="{FF2B5EF4-FFF2-40B4-BE49-F238E27FC236}">
                  <a16:creationId xmlns:a16="http://schemas.microsoft.com/office/drawing/2014/main" id="{01FA7419-23C8-B268-6C9B-C101D4604431}"/>
                </a:ext>
              </a:extLst>
            </p:cNvPr>
            <p:cNvSpPr txBox="1"/>
            <p:nvPr/>
          </p:nvSpPr>
          <p:spPr>
            <a:xfrm rot="18182632">
              <a:off x="3324373" y="2899036"/>
              <a:ext cx="1447800" cy="307777"/>
            </a:xfrm>
            <a:prstGeom prst="rect">
              <a:avLst/>
            </a:prstGeom>
            <a:noFill/>
          </p:spPr>
          <p:txBody>
            <a:bodyPr wrap="square" rtlCol="0">
              <a:spAutoFit/>
            </a:bodyPr>
            <a:lstStyle/>
            <a:p>
              <a:pPr algn="ctr"/>
              <a:r>
                <a:rPr lang="en-US" sz="1400" dirty="0"/>
                <a:t>Glenwood Ave</a:t>
              </a:r>
            </a:p>
          </p:txBody>
        </p:sp>
        <p:sp>
          <p:nvSpPr>
            <p:cNvPr id="8" name="TextBox 7">
              <a:extLst>
                <a:ext uri="{FF2B5EF4-FFF2-40B4-BE49-F238E27FC236}">
                  <a16:creationId xmlns:a16="http://schemas.microsoft.com/office/drawing/2014/main" id="{A562DF3D-E8D6-BD1D-7657-60013AEDB007}"/>
                </a:ext>
              </a:extLst>
            </p:cNvPr>
            <p:cNvSpPr txBox="1"/>
            <p:nvPr/>
          </p:nvSpPr>
          <p:spPr>
            <a:xfrm rot="1944095">
              <a:off x="5234334" y="3095518"/>
              <a:ext cx="1447800" cy="307777"/>
            </a:xfrm>
            <a:prstGeom prst="rect">
              <a:avLst/>
            </a:prstGeom>
            <a:noFill/>
          </p:spPr>
          <p:txBody>
            <a:bodyPr wrap="square" rtlCol="0">
              <a:spAutoFit/>
            </a:bodyPr>
            <a:lstStyle/>
            <a:p>
              <a:pPr algn="ctr"/>
              <a:r>
                <a:rPr lang="en-US" sz="1400" dirty="0"/>
                <a:t>Laurel St</a:t>
              </a:r>
            </a:p>
          </p:txBody>
        </p:sp>
        <p:sp>
          <p:nvSpPr>
            <p:cNvPr id="9" name="TextBox 8">
              <a:extLst>
                <a:ext uri="{FF2B5EF4-FFF2-40B4-BE49-F238E27FC236}">
                  <a16:creationId xmlns:a16="http://schemas.microsoft.com/office/drawing/2014/main" id="{9FF2674A-34F4-4EB5-F5C2-76B6FA6131EC}"/>
                </a:ext>
              </a:extLst>
            </p:cNvPr>
            <p:cNvSpPr txBox="1"/>
            <p:nvPr/>
          </p:nvSpPr>
          <p:spPr>
            <a:xfrm rot="18182632">
              <a:off x="2085826" y="4650715"/>
              <a:ext cx="1447800" cy="307777"/>
            </a:xfrm>
            <a:prstGeom prst="rect">
              <a:avLst/>
            </a:prstGeom>
            <a:noFill/>
          </p:spPr>
          <p:txBody>
            <a:bodyPr wrap="square" rtlCol="0">
              <a:spAutoFit/>
            </a:bodyPr>
            <a:lstStyle/>
            <a:p>
              <a:pPr algn="ctr"/>
              <a:r>
                <a:rPr lang="en-US" sz="1400" dirty="0"/>
                <a:t>Valparaiso Ave</a:t>
              </a:r>
            </a:p>
          </p:txBody>
        </p:sp>
      </p:grpSp>
    </p:spTree>
    <p:extLst>
      <p:ext uri="{BB962C8B-B14F-4D97-AF65-F5344CB8AC3E}">
        <p14:creationId xmlns:p14="http://schemas.microsoft.com/office/powerpoint/2010/main" val="22966770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23075-9F77-1534-0BC8-16A636F598F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69CF176-7D00-866E-8CC0-05CF14DFAA5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982" y="1526295"/>
            <a:ext cx="12178018" cy="5329410"/>
          </a:xfrm>
          <a:prstGeom prst="rect">
            <a:avLst/>
          </a:prstGeom>
        </p:spPr>
      </p:pic>
      <p:sp>
        <p:nvSpPr>
          <p:cNvPr id="2" name="Title 1">
            <a:extLst>
              <a:ext uri="{FF2B5EF4-FFF2-40B4-BE49-F238E27FC236}">
                <a16:creationId xmlns:a16="http://schemas.microsoft.com/office/drawing/2014/main" id="{1CF05D56-69A6-F4F8-2DE9-724CF21BBCB7}"/>
              </a:ext>
            </a:extLst>
          </p:cNvPr>
          <p:cNvSpPr>
            <a:spLocks noGrp="1"/>
          </p:cNvSpPr>
          <p:nvPr>
            <p:ph type="title"/>
          </p:nvPr>
        </p:nvSpPr>
        <p:spPr>
          <a:xfrm>
            <a:off x="172192" y="136525"/>
            <a:ext cx="12019808" cy="1324631"/>
          </a:xfrm>
        </p:spPr>
        <p:txBody>
          <a:bodyPr/>
          <a:lstStyle/>
          <a:p>
            <a:r>
              <a:rPr lang="en-US" dirty="0"/>
              <a:t>SB 79 in Atherton</a:t>
            </a:r>
          </a:p>
        </p:txBody>
      </p:sp>
      <p:sp>
        <p:nvSpPr>
          <p:cNvPr id="6" name="Slide Number Placeholder 5">
            <a:extLst>
              <a:ext uri="{FF2B5EF4-FFF2-40B4-BE49-F238E27FC236}">
                <a16:creationId xmlns:a16="http://schemas.microsoft.com/office/drawing/2014/main" id="{2C231EC4-A9B3-1A3A-C8EB-F2EAA6723F24}"/>
              </a:ext>
            </a:extLst>
          </p:cNvPr>
          <p:cNvSpPr>
            <a:spLocks noGrp="1"/>
          </p:cNvSpPr>
          <p:nvPr>
            <p:ph type="sldNum" sz="quarter" idx="12"/>
          </p:nvPr>
        </p:nvSpPr>
        <p:spPr/>
        <p:txBody>
          <a:bodyPr/>
          <a:lstStyle/>
          <a:p>
            <a:fld id="{71B796C4-D855-4E56-BE4E-9B45D9CAC4C9}" type="slidenum">
              <a:rPr lang="en-US" smtClean="0"/>
              <a:pPr/>
              <a:t>6</a:t>
            </a:fld>
            <a:endParaRPr lang="en-US"/>
          </a:p>
        </p:txBody>
      </p:sp>
      <p:grpSp>
        <p:nvGrpSpPr>
          <p:cNvPr id="3" name="Group 2">
            <a:extLst>
              <a:ext uri="{FF2B5EF4-FFF2-40B4-BE49-F238E27FC236}">
                <a16:creationId xmlns:a16="http://schemas.microsoft.com/office/drawing/2014/main" id="{BC07FC1E-C27D-CF04-B3DA-52CD513D56E0}"/>
              </a:ext>
            </a:extLst>
          </p:cNvPr>
          <p:cNvGrpSpPr/>
          <p:nvPr/>
        </p:nvGrpSpPr>
        <p:grpSpPr>
          <a:xfrm>
            <a:off x="2655837" y="2329025"/>
            <a:ext cx="4026297" cy="3199479"/>
            <a:chOff x="2655837" y="2329025"/>
            <a:chExt cx="4026297" cy="3199479"/>
          </a:xfrm>
        </p:grpSpPr>
        <p:sp>
          <p:nvSpPr>
            <p:cNvPr id="10" name="TextBox 9">
              <a:extLst>
                <a:ext uri="{FF2B5EF4-FFF2-40B4-BE49-F238E27FC236}">
                  <a16:creationId xmlns:a16="http://schemas.microsoft.com/office/drawing/2014/main" id="{2CEBA58D-0F3B-75E3-22EB-76061B12A926}"/>
                </a:ext>
              </a:extLst>
            </p:cNvPr>
            <p:cNvSpPr txBox="1"/>
            <p:nvPr/>
          </p:nvSpPr>
          <p:spPr>
            <a:xfrm rot="1986637">
              <a:off x="4005823" y="4325670"/>
              <a:ext cx="1447800" cy="307777"/>
            </a:xfrm>
            <a:prstGeom prst="rect">
              <a:avLst/>
            </a:prstGeom>
            <a:noFill/>
          </p:spPr>
          <p:txBody>
            <a:bodyPr wrap="square" rtlCol="0">
              <a:spAutoFit/>
            </a:bodyPr>
            <a:lstStyle/>
            <a:p>
              <a:pPr algn="ctr"/>
              <a:r>
                <a:rPr lang="en-US" sz="1400" dirty="0"/>
                <a:t>El Camino Real</a:t>
              </a:r>
            </a:p>
          </p:txBody>
        </p:sp>
        <p:sp>
          <p:nvSpPr>
            <p:cNvPr id="11" name="TextBox 10">
              <a:extLst>
                <a:ext uri="{FF2B5EF4-FFF2-40B4-BE49-F238E27FC236}">
                  <a16:creationId xmlns:a16="http://schemas.microsoft.com/office/drawing/2014/main" id="{DAD9610F-E130-9CEB-A307-E7082F96AA23}"/>
                </a:ext>
              </a:extLst>
            </p:cNvPr>
            <p:cNvSpPr txBox="1"/>
            <p:nvPr/>
          </p:nvSpPr>
          <p:spPr>
            <a:xfrm rot="18182632">
              <a:off x="3324373" y="2899036"/>
              <a:ext cx="1447800" cy="307777"/>
            </a:xfrm>
            <a:prstGeom prst="rect">
              <a:avLst/>
            </a:prstGeom>
            <a:noFill/>
          </p:spPr>
          <p:txBody>
            <a:bodyPr wrap="square" rtlCol="0">
              <a:spAutoFit/>
            </a:bodyPr>
            <a:lstStyle/>
            <a:p>
              <a:pPr algn="ctr"/>
              <a:r>
                <a:rPr lang="en-US" sz="1400" dirty="0"/>
                <a:t>Glenwood Ave</a:t>
              </a:r>
            </a:p>
          </p:txBody>
        </p:sp>
        <p:sp>
          <p:nvSpPr>
            <p:cNvPr id="12" name="TextBox 11">
              <a:extLst>
                <a:ext uri="{FF2B5EF4-FFF2-40B4-BE49-F238E27FC236}">
                  <a16:creationId xmlns:a16="http://schemas.microsoft.com/office/drawing/2014/main" id="{3DF6B7A4-4698-C5F9-AB29-7ED3EC70661E}"/>
                </a:ext>
              </a:extLst>
            </p:cNvPr>
            <p:cNvSpPr txBox="1"/>
            <p:nvPr/>
          </p:nvSpPr>
          <p:spPr>
            <a:xfrm rot="1944095">
              <a:off x="5234334" y="3095518"/>
              <a:ext cx="1447800" cy="307777"/>
            </a:xfrm>
            <a:prstGeom prst="rect">
              <a:avLst/>
            </a:prstGeom>
            <a:noFill/>
          </p:spPr>
          <p:txBody>
            <a:bodyPr wrap="square" rtlCol="0">
              <a:spAutoFit/>
            </a:bodyPr>
            <a:lstStyle/>
            <a:p>
              <a:pPr algn="ctr"/>
              <a:r>
                <a:rPr lang="en-US" sz="1400" dirty="0"/>
                <a:t>Laurel St</a:t>
              </a:r>
            </a:p>
          </p:txBody>
        </p:sp>
        <p:sp>
          <p:nvSpPr>
            <p:cNvPr id="13" name="TextBox 12">
              <a:extLst>
                <a:ext uri="{FF2B5EF4-FFF2-40B4-BE49-F238E27FC236}">
                  <a16:creationId xmlns:a16="http://schemas.microsoft.com/office/drawing/2014/main" id="{C5A195B6-83B3-7FA7-959A-D0C84E1E9E0A}"/>
                </a:ext>
              </a:extLst>
            </p:cNvPr>
            <p:cNvSpPr txBox="1"/>
            <p:nvPr/>
          </p:nvSpPr>
          <p:spPr>
            <a:xfrm rot="18182632">
              <a:off x="2085826" y="4650715"/>
              <a:ext cx="1447800" cy="307777"/>
            </a:xfrm>
            <a:prstGeom prst="rect">
              <a:avLst/>
            </a:prstGeom>
            <a:noFill/>
          </p:spPr>
          <p:txBody>
            <a:bodyPr wrap="square" rtlCol="0">
              <a:spAutoFit/>
            </a:bodyPr>
            <a:lstStyle/>
            <a:p>
              <a:pPr algn="ctr"/>
              <a:r>
                <a:rPr lang="en-US" sz="1400" dirty="0"/>
                <a:t>Valparaiso Ave</a:t>
              </a:r>
            </a:p>
          </p:txBody>
        </p:sp>
      </p:grpSp>
    </p:spTree>
    <p:extLst>
      <p:ext uri="{BB962C8B-B14F-4D97-AF65-F5344CB8AC3E}">
        <p14:creationId xmlns:p14="http://schemas.microsoft.com/office/powerpoint/2010/main" val="21660992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CF1F8-8A2E-FE15-F0E6-8AD0FF01CCB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0368A36-CD20-8624-FC2A-E4A02622264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13983" y="1526295"/>
            <a:ext cx="12178016" cy="5329410"/>
          </a:xfrm>
          <a:prstGeom prst="rect">
            <a:avLst/>
          </a:prstGeom>
        </p:spPr>
      </p:pic>
      <p:sp>
        <p:nvSpPr>
          <p:cNvPr id="2" name="Title 1">
            <a:extLst>
              <a:ext uri="{FF2B5EF4-FFF2-40B4-BE49-F238E27FC236}">
                <a16:creationId xmlns:a16="http://schemas.microsoft.com/office/drawing/2014/main" id="{6D21EA49-0BE2-2F52-C7D6-E0B4932F6A2A}"/>
              </a:ext>
            </a:extLst>
          </p:cNvPr>
          <p:cNvSpPr>
            <a:spLocks noGrp="1"/>
          </p:cNvSpPr>
          <p:nvPr>
            <p:ph type="title"/>
          </p:nvPr>
        </p:nvSpPr>
        <p:spPr>
          <a:xfrm>
            <a:off x="172192" y="136525"/>
            <a:ext cx="12019808" cy="1324631"/>
          </a:xfrm>
        </p:spPr>
        <p:txBody>
          <a:bodyPr/>
          <a:lstStyle/>
          <a:p>
            <a:r>
              <a:rPr lang="en-US" dirty="0"/>
              <a:t>SB 79 in Atherton</a:t>
            </a:r>
          </a:p>
        </p:txBody>
      </p:sp>
      <p:sp>
        <p:nvSpPr>
          <p:cNvPr id="6" name="Slide Number Placeholder 5">
            <a:extLst>
              <a:ext uri="{FF2B5EF4-FFF2-40B4-BE49-F238E27FC236}">
                <a16:creationId xmlns:a16="http://schemas.microsoft.com/office/drawing/2014/main" id="{2DDBB9C0-AE93-748B-78F0-0199206D9347}"/>
              </a:ext>
            </a:extLst>
          </p:cNvPr>
          <p:cNvSpPr>
            <a:spLocks noGrp="1"/>
          </p:cNvSpPr>
          <p:nvPr>
            <p:ph type="sldNum" sz="quarter" idx="12"/>
          </p:nvPr>
        </p:nvSpPr>
        <p:spPr/>
        <p:txBody>
          <a:bodyPr/>
          <a:lstStyle/>
          <a:p>
            <a:fld id="{71B796C4-D855-4E56-BE4E-9B45D9CAC4C9}" type="slidenum">
              <a:rPr lang="en-US" smtClean="0"/>
              <a:pPr/>
              <a:t>7</a:t>
            </a:fld>
            <a:endParaRPr lang="en-US"/>
          </a:p>
        </p:txBody>
      </p:sp>
      <p:sp>
        <p:nvSpPr>
          <p:cNvPr id="4" name="TextBox 3">
            <a:extLst>
              <a:ext uri="{FF2B5EF4-FFF2-40B4-BE49-F238E27FC236}">
                <a16:creationId xmlns:a16="http://schemas.microsoft.com/office/drawing/2014/main" id="{C2119FD3-00CF-A367-791C-5491777A4564}"/>
              </a:ext>
            </a:extLst>
          </p:cNvPr>
          <p:cNvSpPr txBox="1"/>
          <p:nvPr/>
        </p:nvSpPr>
        <p:spPr>
          <a:xfrm>
            <a:off x="8991600" y="3720643"/>
            <a:ext cx="2971800" cy="523220"/>
          </a:xfrm>
          <a:prstGeom prst="rect">
            <a:avLst/>
          </a:prstGeom>
          <a:noFill/>
        </p:spPr>
        <p:txBody>
          <a:bodyPr wrap="square" rtlCol="0" anchor="ctr">
            <a:spAutoFit/>
          </a:bodyPr>
          <a:lstStyle/>
          <a:p>
            <a:pPr algn="ctr"/>
            <a:r>
              <a:rPr lang="en-US" sz="2800" b="1" dirty="0">
                <a:solidFill>
                  <a:srgbClr val="FF0000"/>
                </a:solidFill>
              </a:rPr>
              <a:t>ADD TABLE</a:t>
            </a:r>
          </a:p>
        </p:txBody>
      </p:sp>
      <p:graphicFrame>
        <p:nvGraphicFramePr>
          <p:cNvPr id="5" name="Table 4">
            <a:extLst>
              <a:ext uri="{FF2B5EF4-FFF2-40B4-BE49-F238E27FC236}">
                <a16:creationId xmlns:a16="http://schemas.microsoft.com/office/drawing/2014/main" id="{202936F7-0F9A-3CDE-400D-F63F04FAD3D7}"/>
              </a:ext>
            </a:extLst>
          </p:cNvPr>
          <p:cNvGraphicFramePr>
            <a:graphicFrameLocks noGrp="1"/>
          </p:cNvGraphicFramePr>
          <p:nvPr>
            <p:extLst>
              <p:ext uri="{D42A27DB-BD31-4B8C-83A1-F6EECF244321}">
                <p14:modId xmlns:p14="http://schemas.microsoft.com/office/powerpoint/2010/main" val="224544827"/>
              </p:ext>
            </p:extLst>
          </p:nvPr>
        </p:nvGraphicFramePr>
        <p:xfrm>
          <a:off x="9220200" y="3357061"/>
          <a:ext cx="2743200" cy="2966720"/>
        </p:xfrm>
        <a:graphic>
          <a:graphicData uri="http://schemas.openxmlformats.org/drawingml/2006/table">
            <a:tbl>
              <a:tblPr firstRow="1" bandRow="1">
                <a:tableStyleId>{5C22544A-7EE6-4342-B048-85BDC9FD1C3A}</a:tableStyleId>
              </a:tblPr>
              <a:tblGrid>
                <a:gridCol w="787400">
                  <a:extLst>
                    <a:ext uri="{9D8B030D-6E8A-4147-A177-3AD203B41FA5}">
                      <a16:colId xmlns:a16="http://schemas.microsoft.com/office/drawing/2014/main" val="1678160660"/>
                    </a:ext>
                  </a:extLst>
                </a:gridCol>
                <a:gridCol w="1955800">
                  <a:extLst>
                    <a:ext uri="{9D8B030D-6E8A-4147-A177-3AD203B41FA5}">
                      <a16:colId xmlns:a16="http://schemas.microsoft.com/office/drawing/2014/main" val="2146197740"/>
                    </a:ext>
                  </a:extLst>
                </a:gridCol>
              </a:tblGrid>
              <a:tr h="370840">
                <a:tc>
                  <a:txBody>
                    <a:bodyPr/>
                    <a:lstStyle/>
                    <a:p>
                      <a:pPr algn="ctr"/>
                      <a:r>
                        <a:rPr lang="en-US" dirty="0"/>
                        <a:t>Site</a:t>
                      </a:r>
                    </a:p>
                  </a:txBody>
                  <a:tcPr anchor="ctr">
                    <a:solidFill>
                      <a:srgbClr val="002060"/>
                    </a:solidFill>
                  </a:tcPr>
                </a:tc>
                <a:tc>
                  <a:txBody>
                    <a:bodyPr/>
                    <a:lstStyle/>
                    <a:p>
                      <a:pPr algn="ctr"/>
                      <a:r>
                        <a:rPr lang="en-US" dirty="0"/>
                        <a:t>Address</a:t>
                      </a:r>
                    </a:p>
                  </a:txBody>
                  <a:tcPr anchor="ctr">
                    <a:solidFill>
                      <a:srgbClr val="002060"/>
                    </a:solidFill>
                  </a:tcPr>
                </a:tc>
                <a:extLst>
                  <a:ext uri="{0D108BD9-81ED-4DB2-BD59-A6C34878D82A}">
                    <a16:rowId xmlns:a16="http://schemas.microsoft.com/office/drawing/2014/main" val="1707067774"/>
                  </a:ext>
                </a:extLst>
              </a:tr>
              <a:tr h="370840">
                <a:tc>
                  <a:txBody>
                    <a:bodyPr/>
                    <a:lstStyle/>
                    <a:p>
                      <a:pPr algn="ctr"/>
                      <a:r>
                        <a:rPr lang="en-US" b="1" dirty="0"/>
                        <a:t>A</a:t>
                      </a:r>
                    </a:p>
                  </a:txBody>
                  <a:tcPr anchor="ctr"/>
                </a:tc>
                <a:tc>
                  <a:txBody>
                    <a:bodyPr/>
                    <a:lstStyle/>
                    <a:p>
                      <a:pPr algn="l"/>
                      <a:r>
                        <a:rPr lang="en-US" dirty="0"/>
                        <a:t>110 Glenwood</a:t>
                      </a:r>
                    </a:p>
                  </a:txBody>
                  <a:tcPr anchor="ctr"/>
                </a:tc>
                <a:extLst>
                  <a:ext uri="{0D108BD9-81ED-4DB2-BD59-A6C34878D82A}">
                    <a16:rowId xmlns:a16="http://schemas.microsoft.com/office/drawing/2014/main" val="978014812"/>
                  </a:ext>
                </a:extLst>
              </a:tr>
              <a:tr h="370840">
                <a:tc>
                  <a:txBody>
                    <a:bodyPr/>
                    <a:lstStyle/>
                    <a:p>
                      <a:pPr algn="ctr"/>
                      <a:r>
                        <a:rPr lang="en-US" b="1" dirty="0"/>
                        <a:t>B</a:t>
                      </a:r>
                    </a:p>
                  </a:txBody>
                  <a:tcPr anchor="ctr"/>
                </a:tc>
                <a:tc>
                  <a:txBody>
                    <a:bodyPr/>
                    <a:lstStyle/>
                    <a:p>
                      <a:pPr algn="l"/>
                      <a:r>
                        <a:rPr lang="en-US" dirty="0"/>
                        <a:t>120 Glenwood</a:t>
                      </a:r>
                    </a:p>
                  </a:txBody>
                  <a:tcPr anchor="ctr"/>
                </a:tc>
                <a:extLst>
                  <a:ext uri="{0D108BD9-81ED-4DB2-BD59-A6C34878D82A}">
                    <a16:rowId xmlns:a16="http://schemas.microsoft.com/office/drawing/2014/main" val="3228277500"/>
                  </a:ext>
                </a:extLst>
              </a:tr>
              <a:tr h="370840">
                <a:tc>
                  <a:txBody>
                    <a:bodyPr/>
                    <a:lstStyle/>
                    <a:p>
                      <a:pPr algn="ctr"/>
                      <a:r>
                        <a:rPr lang="en-US" b="1" dirty="0"/>
                        <a:t>C</a:t>
                      </a:r>
                    </a:p>
                  </a:txBody>
                  <a:tcPr anchor="ctr"/>
                </a:tc>
                <a:tc>
                  <a:txBody>
                    <a:bodyPr/>
                    <a:lstStyle/>
                    <a:p>
                      <a:pPr algn="l"/>
                      <a:r>
                        <a:rPr lang="en-US" dirty="0"/>
                        <a:t>124 Glenwood</a:t>
                      </a:r>
                    </a:p>
                  </a:txBody>
                  <a:tcPr anchor="ctr"/>
                </a:tc>
                <a:extLst>
                  <a:ext uri="{0D108BD9-81ED-4DB2-BD59-A6C34878D82A}">
                    <a16:rowId xmlns:a16="http://schemas.microsoft.com/office/drawing/2014/main" val="3337316223"/>
                  </a:ext>
                </a:extLst>
              </a:tr>
              <a:tr h="370840">
                <a:tc>
                  <a:txBody>
                    <a:bodyPr/>
                    <a:lstStyle/>
                    <a:p>
                      <a:pPr algn="ctr"/>
                      <a:r>
                        <a:rPr lang="en-US" b="1" dirty="0"/>
                        <a:t>D</a:t>
                      </a:r>
                    </a:p>
                  </a:txBody>
                  <a:tcPr anchor="ctr"/>
                </a:tc>
                <a:tc>
                  <a:txBody>
                    <a:bodyPr/>
                    <a:lstStyle/>
                    <a:p>
                      <a:pPr algn="l"/>
                      <a:r>
                        <a:rPr lang="en-US" dirty="0"/>
                        <a:t>155 Laurel</a:t>
                      </a:r>
                    </a:p>
                  </a:txBody>
                  <a:tcPr anchor="ctr"/>
                </a:tc>
                <a:extLst>
                  <a:ext uri="{0D108BD9-81ED-4DB2-BD59-A6C34878D82A}">
                    <a16:rowId xmlns:a16="http://schemas.microsoft.com/office/drawing/2014/main" val="1405986726"/>
                  </a:ext>
                </a:extLst>
              </a:tr>
              <a:tr h="370840">
                <a:tc>
                  <a:txBody>
                    <a:bodyPr/>
                    <a:lstStyle/>
                    <a:p>
                      <a:pPr algn="ctr"/>
                      <a:r>
                        <a:rPr lang="en-US" b="1" dirty="0"/>
                        <a:t>E</a:t>
                      </a:r>
                    </a:p>
                  </a:txBody>
                  <a:tcPr anchor="ctr"/>
                </a:tc>
                <a:tc>
                  <a:txBody>
                    <a:bodyPr/>
                    <a:lstStyle/>
                    <a:p>
                      <a:pPr algn="l"/>
                      <a:r>
                        <a:rPr lang="en-US" dirty="0"/>
                        <a:t>147 Laurel</a:t>
                      </a:r>
                    </a:p>
                  </a:txBody>
                  <a:tcPr anchor="ctr"/>
                </a:tc>
                <a:extLst>
                  <a:ext uri="{0D108BD9-81ED-4DB2-BD59-A6C34878D82A}">
                    <a16:rowId xmlns:a16="http://schemas.microsoft.com/office/drawing/2014/main" val="690738292"/>
                  </a:ext>
                </a:extLst>
              </a:tr>
              <a:tr h="370840">
                <a:tc>
                  <a:txBody>
                    <a:bodyPr/>
                    <a:lstStyle/>
                    <a:p>
                      <a:pPr algn="ctr"/>
                      <a:r>
                        <a:rPr lang="en-US" b="1" dirty="0"/>
                        <a:t>F</a:t>
                      </a:r>
                    </a:p>
                  </a:txBody>
                  <a:tcPr anchor="ctr"/>
                </a:tc>
                <a:tc>
                  <a:txBody>
                    <a:bodyPr/>
                    <a:lstStyle/>
                    <a:p>
                      <a:pPr algn="l"/>
                      <a:r>
                        <a:rPr lang="en-US" dirty="0"/>
                        <a:t>151 Laurel</a:t>
                      </a:r>
                    </a:p>
                  </a:txBody>
                  <a:tcPr anchor="ctr"/>
                </a:tc>
                <a:extLst>
                  <a:ext uri="{0D108BD9-81ED-4DB2-BD59-A6C34878D82A}">
                    <a16:rowId xmlns:a16="http://schemas.microsoft.com/office/drawing/2014/main" val="270469183"/>
                  </a:ext>
                </a:extLst>
              </a:tr>
              <a:tr h="370840">
                <a:tc>
                  <a:txBody>
                    <a:bodyPr/>
                    <a:lstStyle/>
                    <a:p>
                      <a:pPr algn="ctr"/>
                      <a:r>
                        <a:rPr lang="en-US" b="1" dirty="0"/>
                        <a:t>G</a:t>
                      </a:r>
                    </a:p>
                  </a:txBody>
                  <a:tcPr anchor="ctr"/>
                </a:tc>
                <a:tc>
                  <a:txBody>
                    <a:bodyPr/>
                    <a:lstStyle/>
                    <a:p>
                      <a:pPr algn="l"/>
                      <a:r>
                        <a:rPr lang="en-US" dirty="0"/>
                        <a:t>99 Victoria</a:t>
                      </a:r>
                    </a:p>
                  </a:txBody>
                  <a:tcPr anchor="ctr"/>
                </a:tc>
                <a:extLst>
                  <a:ext uri="{0D108BD9-81ED-4DB2-BD59-A6C34878D82A}">
                    <a16:rowId xmlns:a16="http://schemas.microsoft.com/office/drawing/2014/main" val="1232114718"/>
                  </a:ext>
                </a:extLst>
              </a:tr>
            </a:tbl>
          </a:graphicData>
        </a:graphic>
      </p:graphicFrame>
      <p:grpSp>
        <p:nvGrpSpPr>
          <p:cNvPr id="3" name="Group 2">
            <a:extLst>
              <a:ext uri="{FF2B5EF4-FFF2-40B4-BE49-F238E27FC236}">
                <a16:creationId xmlns:a16="http://schemas.microsoft.com/office/drawing/2014/main" id="{82342DA8-09FD-CC24-4ECE-3B301D4DF5C0}"/>
              </a:ext>
            </a:extLst>
          </p:cNvPr>
          <p:cNvGrpSpPr/>
          <p:nvPr/>
        </p:nvGrpSpPr>
        <p:grpSpPr>
          <a:xfrm>
            <a:off x="2655837" y="2329025"/>
            <a:ext cx="4026297" cy="3199479"/>
            <a:chOff x="2655837" y="2329025"/>
            <a:chExt cx="4026297" cy="3199479"/>
          </a:xfrm>
        </p:grpSpPr>
        <p:sp>
          <p:nvSpPr>
            <p:cNvPr id="12" name="TextBox 11">
              <a:extLst>
                <a:ext uri="{FF2B5EF4-FFF2-40B4-BE49-F238E27FC236}">
                  <a16:creationId xmlns:a16="http://schemas.microsoft.com/office/drawing/2014/main" id="{C2E21D89-51DD-88ED-DE05-F38F550224AC}"/>
                </a:ext>
              </a:extLst>
            </p:cNvPr>
            <p:cNvSpPr txBox="1"/>
            <p:nvPr/>
          </p:nvSpPr>
          <p:spPr>
            <a:xfrm rot="1986637">
              <a:off x="4005823" y="4325670"/>
              <a:ext cx="1447800" cy="307777"/>
            </a:xfrm>
            <a:prstGeom prst="rect">
              <a:avLst/>
            </a:prstGeom>
            <a:noFill/>
          </p:spPr>
          <p:txBody>
            <a:bodyPr wrap="square" rtlCol="0">
              <a:spAutoFit/>
            </a:bodyPr>
            <a:lstStyle/>
            <a:p>
              <a:pPr algn="ctr"/>
              <a:r>
                <a:rPr lang="en-US" sz="1400" dirty="0"/>
                <a:t>El Camino Real</a:t>
              </a:r>
            </a:p>
          </p:txBody>
        </p:sp>
        <p:sp>
          <p:nvSpPr>
            <p:cNvPr id="13" name="TextBox 12">
              <a:extLst>
                <a:ext uri="{FF2B5EF4-FFF2-40B4-BE49-F238E27FC236}">
                  <a16:creationId xmlns:a16="http://schemas.microsoft.com/office/drawing/2014/main" id="{A9DBE4B3-39FC-6F34-6E5E-4201F5A58114}"/>
                </a:ext>
              </a:extLst>
            </p:cNvPr>
            <p:cNvSpPr txBox="1"/>
            <p:nvPr/>
          </p:nvSpPr>
          <p:spPr>
            <a:xfrm rot="18182632">
              <a:off x="3324373" y="2899036"/>
              <a:ext cx="1447800" cy="307777"/>
            </a:xfrm>
            <a:prstGeom prst="rect">
              <a:avLst/>
            </a:prstGeom>
            <a:noFill/>
          </p:spPr>
          <p:txBody>
            <a:bodyPr wrap="square" rtlCol="0">
              <a:spAutoFit/>
            </a:bodyPr>
            <a:lstStyle/>
            <a:p>
              <a:pPr algn="ctr"/>
              <a:r>
                <a:rPr lang="en-US" sz="1400" dirty="0"/>
                <a:t>Glenwood Ave</a:t>
              </a:r>
            </a:p>
          </p:txBody>
        </p:sp>
        <p:sp>
          <p:nvSpPr>
            <p:cNvPr id="14" name="TextBox 13">
              <a:extLst>
                <a:ext uri="{FF2B5EF4-FFF2-40B4-BE49-F238E27FC236}">
                  <a16:creationId xmlns:a16="http://schemas.microsoft.com/office/drawing/2014/main" id="{FD8C1E7A-FA9C-F0E3-A83C-C3973959784F}"/>
                </a:ext>
              </a:extLst>
            </p:cNvPr>
            <p:cNvSpPr txBox="1"/>
            <p:nvPr/>
          </p:nvSpPr>
          <p:spPr>
            <a:xfrm rot="1944095">
              <a:off x="5234334" y="3095518"/>
              <a:ext cx="1447800" cy="307777"/>
            </a:xfrm>
            <a:prstGeom prst="rect">
              <a:avLst/>
            </a:prstGeom>
            <a:noFill/>
          </p:spPr>
          <p:txBody>
            <a:bodyPr wrap="square" rtlCol="0">
              <a:spAutoFit/>
            </a:bodyPr>
            <a:lstStyle/>
            <a:p>
              <a:pPr algn="ctr"/>
              <a:r>
                <a:rPr lang="en-US" sz="1400" dirty="0"/>
                <a:t>Laurel St</a:t>
              </a:r>
            </a:p>
          </p:txBody>
        </p:sp>
        <p:sp>
          <p:nvSpPr>
            <p:cNvPr id="15" name="TextBox 14">
              <a:extLst>
                <a:ext uri="{FF2B5EF4-FFF2-40B4-BE49-F238E27FC236}">
                  <a16:creationId xmlns:a16="http://schemas.microsoft.com/office/drawing/2014/main" id="{D33138AF-410E-DB86-1A4B-9F4159C34B14}"/>
                </a:ext>
              </a:extLst>
            </p:cNvPr>
            <p:cNvSpPr txBox="1"/>
            <p:nvPr/>
          </p:nvSpPr>
          <p:spPr>
            <a:xfrm rot="18182632">
              <a:off x="2085826" y="4650715"/>
              <a:ext cx="1447800" cy="307777"/>
            </a:xfrm>
            <a:prstGeom prst="rect">
              <a:avLst/>
            </a:prstGeom>
            <a:noFill/>
          </p:spPr>
          <p:txBody>
            <a:bodyPr wrap="square" rtlCol="0">
              <a:spAutoFit/>
            </a:bodyPr>
            <a:lstStyle/>
            <a:p>
              <a:pPr algn="ctr"/>
              <a:r>
                <a:rPr lang="en-US" sz="1400" dirty="0"/>
                <a:t>Valparaiso Ave</a:t>
              </a:r>
            </a:p>
          </p:txBody>
        </p:sp>
      </p:grpSp>
    </p:spTree>
    <p:extLst>
      <p:ext uri="{BB962C8B-B14F-4D97-AF65-F5344CB8AC3E}">
        <p14:creationId xmlns:p14="http://schemas.microsoft.com/office/powerpoint/2010/main" val="37598084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C943D-926A-9415-393B-F74E1DBC04D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B97F1BB-C4C9-F219-616B-51375CC2A6F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648" t="1325" r="648"/>
          <a:stretch>
            <a:fillRect/>
          </a:stretch>
        </p:blipFill>
        <p:spPr>
          <a:xfrm>
            <a:off x="-1" y="1524000"/>
            <a:ext cx="12192001" cy="5334000"/>
          </a:xfrm>
          <a:prstGeom prst="rect">
            <a:avLst/>
          </a:prstGeom>
        </p:spPr>
      </p:pic>
      <p:sp>
        <p:nvSpPr>
          <p:cNvPr id="2" name="Title 1">
            <a:extLst>
              <a:ext uri="{FF2B5EF4-FFF2-40B4-BE49-F238E27FC236}">
                <a16:creationId xmlns:a16="http://schemas.microsoft.com/office/drawing/2014/main" id="{66F76C2E-AAA1-FF0E-8A1E-660EE98B6652}"/>
              </a:ext>
            </a:extLst>
          </p:cNvPr>
          <p:cNvSpPr>
            <a:spLocks noGrp="1"/>
          </p:cNvSpPr>
          <p:nvPr>
            <p:ph type="title"/>
          </p:nvPr>
        </p:nvSpPr>
        <p:spPr>
          <a:xfrm>
            <a:off x="172192" y="136525"/>
            <a:ext cx="12019808" cy="1324631"/>
          </a:xfrm>
        </p:spPr>
        <p:txBody>
          <a:bodyPr/>
          <a:lstStyle/>
          <a:p>
            <a:r>
              <a:rPr lang="en-US" dirty="0"/>
              <a:t>SB 79 in Atherton</a:t>
            </a:r>
          </a:p>
        </p:txBody>
      </p:sp>
      <p:sp>
        <p:nvSpPr>
          <p:cNvPr id="6" name="Slide Number Placeholder 5">
            <a:extLst>
              <a:ext uri="{FF2B5EF4-FFF2-40B4-BE49-F238E27FC236}">
                <a16:creationId xmlns:a16="http://schemas.microsoft.com/office/drawing/2014/main" id="{173007B3-D57D-C212-E567-8B5EC418DC11}"/>
              </a:ext>
            </a:extLst>
          </p:cNvPr>
          <p:cNvSpPr>
            <a:spLocks noGrp="1"/>
          </p:cNvSpPr>
          <p:nvPr>
            <p:ph type="sldNum" sz="quarter" idx="12"/>
          </p:nvPr>
        </p:nvSpPr>
        <p:spPr/>
        <p:txBody>
          <a:bodyPr/>
          <a:lstStyle/>
          <a:p>
            <a:fld id="{71B796C4-D855-4E56-BE4E-9B45D9CAC4C9}" type="slidenum">
              <a:rPr lang="en-US" smtClean="0"/>
              <a:pPr/>
              <a:t>8</a:t>
            </a:fld>
            <a:endParaRPr lang="en-US"/>
          </a:p>
        </p:txBody>
      </p:sp>
      <p:sp>
        <p:nvSpPr>
          <p:cNvPr id="21" name="TextBox 20">
            <a:extLst>
              <a:ext uri="{FF2B5EF4-FFF2-40B4-BE49-F238E27FC236}">
                <a16:creationId xmlns:a16="http://schemas.microsoft.com/office/drawing/2014/main" id="{EBF4C0A9-E2E3-2696-3836-9594D57FCD74}"/>
              </a:ext>
            </a:extLst>
          </p:cNvPr>
          <p:cNvSpPr txBox="1"/>
          <p:nvPr/>
        </p:nvSpPr>
        <p:spPr>
          <a:xfrm rot="1972529">
            <a:off x="2482202" y="2332113"/>
            <a:ext cx="1447800" cy="307777"/>
          </a:xfrm>
          <a:prstGeom prst="rect">
            <a:avLst/>
          </a:prstGeom>
          <a:noFill/>
        </p:spPr>
        <p:txBody>
          <a:bodyPr wrap="square" rtlCol="0">
            <a:spAutoFit/>
          </a:bodyPr>
          <a:lstStyle/>
          <a:p>
            <a:pPr algn="ctr"/>
            <a:r>
              <a:rPr lang="en-US" sz="1400" i="1" dirty="0"/>
              <a:t>Menlo Park</a:t>
            </a:r>
          </a:p>
        </p:txBody>
      </p:sp>
      <p:sp>
        <p:nvSpPr>
          <p:cNvPr id="22" name="TextBox 21">
            <a:extLst>
              <a:ext uri="{FF2B5EF4-FFF2-40B4-BE49-F238E27FC236}">
                <a16:creationId xmlns:a16="http://schemas.microsoft.com/office/drawing/2014/main" id="{C78FC8EC-DA43-36BA-6732-EBE9C67285CE}"/>
              </a:ext>
            </a:extLst>
          </p:cNvPr>
          <p:cNvSpPr txBox="1"/>
          <p:nvPr/>
        </p:nvSpPr>
        <p:spPr>
          <a:xfrm rot="1972529">
            <a:off x="2710801" y="2081580"/>
            <a:ext cx="1447800" cy="307777"/>
          </a:xfrm>
          <a:prstGeom prst="rect">
            <a:avLst/>
          </a:prstGeom>
          <a:noFill/>
        </p:spPr>
        <p:txBody>
          <a:bodyPr wrap="square" rtlCol="0">
            <a:spAutoFit/>
          </a:bodyPr>
          <a:lstStyle/>
          <a:p>
            <a:pPr algn="ctr"/>
            <a:r>
              <a:rPr lang="en-US" sz="1400" i="1" dirty="0"/>
              <a:t>Atherton</a:t>
            </a:r>
          </a:p>
        </p:txBody>
      </p:sp>
      <p:sp>
        <p:nvSpPr>
          <p:cNvPr id="23" name="TextBox 22">
            <a:extLst>
              <a:ext uri="{FF2B5EF4-FFF2-40B4-BE49-F238E27FC236}">
                <a16:creationId xmlns:a16="http://schemas.microsoft.com/office/drawing/2014/main" id="{015D8223-0FDB-C628-19C9-2BD941B96FDF}"/>
              </a:ext>
            </a:extLst>
          </p:cNvPr>
          <p:cNvSpPr txBox="1"/>
          <p:nvPr/>
        </p:nvSpPr>
        <p:spPr>
          <a:xfrm rot="1972529">
            <a:off x="729602" y="4558512"/>
            <a:ext cx="1447800" cy="307777"/>
          </a:xfrm>
          <a:prstGeom prst="rect">
            <a:avLst/>
          </a:prstGeom>
          <a:noFill/>
        </p:spPr>
        <p:txBody>
          <a:bodyPr wrap="square" rtlCol="0">
            <a:spAutoFit/>
          </a:bodyPr>
          <a:lstStyle/>
          <a:p>
            <a:pPr algn="ctr"/>
            <a:r>
              <a:rPr lang="en-US" sz="1400" i="1" dirty="0"/>
              <a:t>Atherton</a:t>
            </a:r>
          </a:p>
        </p:txBody>
      </p:sp>
      <p:sp>
        <p:nvSpPr>
          <p:cNvPr id="24" name="TextBox 23">
            <a:extLst>
              <a:ext uri="{FF2B5EF4-FFF2-40B4-BE49-F238E27FC236}">
                <a16:creationId xmlns:a16="http://schemas.microsoft.com/office/drawing/2014/main" id="{8ED56079-D0AB-C9E2-F0FD-29F286EEC3FA}"/>
              </a:ext>
            </a:extLst>
          </p:cNvPr>
          <p:cNvSpPr txBox="1"/>
          <p:nvPr/>
        </p:nvSpPr>
        <p:spPr>
          <a:xfrm rot="1972529">
            <a:off x="840294" y="4358735"/>
            <a:ext cx="1447800" cy="307777"/>
          </a:xfrm>
          <a:prstGeom prst="rect">
            <a:avLst/>
          </a:prstGeom>
          <a:noFill/>
        </p:spPr>
        <p:txBody>
          <a:bodyPr wrap="square" rtlCol="0">
            <a:spAutoFit/>
          </a:bodyPr>
          <a:lstStyle/>
          <a:p>
            <a:pPr algn="ctr"/>
            <a:r>
              <a:rPr lang="en-US" sz="1400" i="1" dirty="0"/>
              <a:t>Menlo Park</a:t>
            </a:r>
          </a:p>
        </p:txBody>
      </p:sp>
      <p:grpSp>
        <p:nvGrpSpPr>
          <p:cNvPr id="26" name="Group 25">
            <a:extLst>
              <a:ext uri="{FF2B5EF4-FFF2-40B4-BE49-F238E27FC236}">
                <a16:creationId xmlns:a16="http://schemas.microsoft.com/office/drawing/2014/main" id="{B27A563A-7EC6-0B54-ADD1-6CDE3808F425}"/>
              </a:ext>
            </a:extLst>
          </p:cNvPr>
          <p:cNvGrpSpPr/>
          <p:nvPr/>
        </p:nvGrpSpPr>
        <p:grpSpPr>
          <a:xfrm>
            <a:off x="9220200" y="4469581"/>
            <a:ext cx="2743200" cy="1854200"/>
            <a:chOff x="9220200" y="2667000"/>
            <a:chExt cx="2743200" cy="1854200"/>
          </a:xfrm>
        </p:grpSpPr>
        <p:graphicFrame>
          <p:nvGraphicFramePr>
            <p:cNvPr id="8" name="Table 7">
              <a:extLst>
                <a:ext uri="{FF2B5EF4-FFF2-40B4-BE49-F238E27FC236}">
                  <a16:creationId xmlns:a16="http://schemas.microsoft.com/office/drawing/2014/main" id="{84851C9E-AA4D-7691-E21E-E579D61BB923}"/>
                </a:ext>
              </a:extLst>
            </p:cNvPr>
            <p:cNvGraphicFramePr>
              <a:graphicFrameLocks/>
            </p:cNvGraphicFramePr>
            <p:nvPr>
              <p:extLst>
                <p:ext uri="{D42A27DB-BD31-4B8C-83A1-F6EECF244321}">
                  <p14:modId xmlns:p14="http://schemas.microsoft.com/office/powerpoint/2010/main" val="3939234608"/>
                </p:ext>
              </p:extLst>
            </p:nvPr>
          </p:nvGraphicFramePr>
          <p:xfrm>
            <a:off x="9220200" y="2667000"/>
            <a:ext cx="2743200" cy="1854200"/>
          </p:xfrm>
          <a:graphic>
            <a:graphicData uri="http://schemas.openxmlformats.org/drawingml/2006/table">
              <a:tbl>
                <a:tblPr firstRow="1" bandRow="1">
                  <a:tableStyleId>{5C22544A-7EE6-4342-B048-85BDC9FD1C3A}</a:tableStyleId>
                </a:tblPr>
                <a:tblGrid>
                  <a:gridCol w="787400">
                    <a:extLst>
                      <a:ext uri="{9D8B030D-6E8A-4147-A177-3AD203B41FA5}">
                        <a16:colId xmlns:a16="http://schemas.microsoft.com/office/drawing/2014/main" val="1678160660"/>
                      </a:ext>
                    </a:extLst>
                  </a:gridCol>
                  <a:gridCol w="1955800">
                    <a:extLst>
                      <a:ext uri="{9D8B030D-6E8A-4147-A177-3AD203B41FA5}">
                        <a16:colId xmlns:a16="http://schemas.microsoft.com/office/drawing/2014/main" val="2146197740"/>
                      </a:ext>
                    </a:extLst>
                  </a:gridCol>
                </a:tblGrid>
                <a:tr h="370840">
                  <a:tc gridSpan="2">
                    <a:txBody>
                      <a:bodyPr/>
                      <a:lstStyle/>
                      <a:p>
                        <a:pPr algn="ctr"/>
                        <a:r>
                          <a:rPr lang="en-US" dirty="0"/>
                          <a:t>Legend</a:t>
                        </a:r>
                      </a:p>
                    </a:txBody>
                    <a:tcPr anchor="ctr">
                      <a:solidFill>
                        <a:srgbClr val="002060"/>
                      </a:solidFill>
                    </a:tcPr>
                  </a:tc>
                  <a:tc hMerge="1">
                    <a:txBody>
                      <a:bodyPr/>
                      <a:lstStyle/>
                      <a:p>
                        <a:endParaRPr dirty="0"/>
                      </a:p>
                    </a:txBody>
                    <a:tcPr anchor="ctr">
                      <a:solidFill>
                        <a:srgbClr val="002060"/>
                      </a:solidFill>
                    </a:tcPr>
                  </a:tc>
                  <a:extLst>
                    <a:ext uri="{0D108BD9-81ED-4DB2-BD59-A6C34878D82A}">
                      <a16:rowId xmlns:a16="http://schemas.microsoft.com/office/drawing/2014/main" val="1707067774"/>
                    </a:ext>
                  </a:extLst>
                </a:tr>
                <a:tr h="370840">
                  <a:tc>
                    <a:txBody>
                      <a:bodyPr/>
                      <a:lstStyle/>
                      <a:p>
                        <a:pPr algn="ctr"/>
                        <a:endParaRPr lang="en-US" b="1" dirty="0"/>
                      </a:p>
                    </a:txBody>
                    <a:tcPr anchor="ctr"/>
                  </a:tc>
                  <a:tc>
                    <a:txBody>
                      <a:bodyPr/>
                      <a:lstStyle/>
                      <a:p>
                        <a:pPr algn="l"/>
                        <a:r>
                          <a:rPr lang="en-US" dirty="0"/>
                          <a:t>Atherton Zoning</a:t>
                        </a:r>
                      </a:p>
                    </a:txBody>
                    <a:tcPr anchor="ctr"/>
                  </a:tc>
                  <a:extLst>
                    <a:ext uri="{0D108BD9-81ED-4DB2-BD59-A6C34878D82A}">
                      <a16:rowId xmlns:a16="http://schemas.microsoft.com/office/drawing/2014/main" val="978014812"/>
                    </a:ext>
                  </a:extLst>
                </a:tr>
                <a:tr h="370840">
                  <a:tc>
                    <a:txBody>
                      <a:bodyPr/>
                      <a:lstStyle/>
                      <a:p>
                        <a:pPr algn="ctr"/>
                        <a:endParaRPr lang="en-US" b="1" dirty="0"/>
                      </a:p>
                    </a:txBody>
                    <a:tcPr anchor="ctr"/>
                  </a:tc>
                  <a:tc>
                    <a:txBody>
                      <a:bodyPr/>
                      <a:lstStyle/>
                      <a:p>
                        <a:pPr algn="l"/>
                        <a:r>
                          <a:rPr lang="en-US" dirty="0"/>
                          <a:t>Menlo Park Zoning</a:t>
                        </a:r>
                      </a:p>
                    </a:txBody>
                    <a:tcPr anchor="ctr"/>
                  </a:tc>
                  <a:extLst>
                    <a:ext uri="{0D108BD9-81ED-4DB2-BD59-A6C34878D82A}">
                      <a16:rowId xmlns:a16="http://schemas.microsoft.com/office/drawing/2014/main" val="3228277500"/>
                    </a:ext>
                  </a:extLst>
                </a:tr>
                <a:tr h="370840">
                  <a:tc>
                    <a:txBody>
                      <a:bodyPr/>
                      <a:lstStyle/>
                      <a:p>
                        <a:pPr algn="ctr"/>
                        <a:endParaRPr lang="en-US" b="1" dirty="0"/>
                      </a:p>
                    </a:txBody>
                    <a:tcPr anchor="ctr"/>
                  </a:tc>
                  <a:tc>
                    <a:txBody>
                      <a:bodyPr/>
                      <a:lstStyle/>
                      <a:p>
                        <a:pPr algn="l"/>
                        <a:r>
                          <a:rPr lang="en-US" dirty="0"/>
                          <a:t>Parcel Line</a:t>
                        </a:r>
                      </a:p>
                    </a:txBody>
                    <a:tcPr anchor="ctr"/>
                  </a:tc>
                  <a:extLst>
                    <a:ext uri="{0D108BD9-81ED-4DB2-BD59-A6C34878D82A}">
                      <a16:rowId xmlns:a16="http://schemas.microsoft.com/office/drawing/2014/main" val="3596489445"/>
                    </a:ext>
                  </a:extLst>
                </a:tr>
                <a:tr h="370840">
                  <a:tc>
                    <a:txBody>
                      <a:bodyPr/>
                      <a:lstStyle/>
                      <a:p>
                        <a:pPr algn="ctr"/>
                        <a:endParaRPr lang="en-US" b="1" dirty="0"/>
                      </a:p>
                    </a:txBody>
                    <a:tcPr anchor="ctr"/>
                  </a:tc>
                  <a:tc>
                    <a:txBody>
                      <a:bodyPr/>
                      <a:lstStyle/>
                      <a:p>
                        <a:pPr algn="l"/>
                        <a:r>
                          <a:rPr lang="en-US" dirty="0"/>
                          <a:t>SB 79 Parcel Line</a:t>
                        </a:r>
                      </a:p>
                    </a:txBody>
                    <a:tcPr anchor="ctr"/>
                  </a:tc>
                  <a:extLst>
                    <a:ext uri="{0D108BD9-81ED-4DB2-BD59-A6C34878D82A}">
                      <a16:rowId xmlns:a16="http://schemas.microsoft.com/office/drawing/2014/main" val="4287414086"/>
                    </a:ext>
                  </a:extLst>
                </a:tr>
              </a:tbl>
            </a:graphicData>
          </a:graphic>
        </p:graphicFrame>
        <p:sp>
          <p:nvSpPr>
            <p:cNvPr id="11" name="Rectangle 10">
              <a:extLst>
                <a:ext uri="{FF2B5EF4-FFF2-40B4-BE49-F238E27FC236}">
                  <a16:creationId xmlns:a16="http://schemas.microsoft.com/office/drawing/2014/main" id="{D50477BC-30CE-5A47-B667-AC1D2043DCB6}"/>
                </a:ext>
              </a:extLst>
            </p:cNvPr>
            <p:cNvSpPr/>
            <p:nvPr/>
          </p:nvSpPr>
          <p:spPr>
            <a:xfrm>
              <a:off x="9448800" y="3099619"/>
              <a:ext cx="381000" cy="228600"/>
            </a:xfrm>
            <a:prstGeom prst="rect">
              <a:avLst/>
            </a:prstGeom>
            <a:solidFill>
              <a:srgbClr val="60E5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EB4B902-F170-7786-EC08-558B6D0B80B4}"/>
                </a:ext>
              </a:extLst>
            </p:cNvPr>
            <p:cNvSpPr/>
            <p:nvPr/>
          </p:nvSpPr>
          <p:spPr>
            <a:xfrm>
              <a:off x="9448800" y="3479880"/>
              <a:ext cx="381000" cy="2286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677DD70B-7DF4-85AC-F44A-10BCE330242D}"/>
                </a:ext>
              </a:extLst>
            </p:cNvPr>
            <p:cNvCxnSpPr>
              <a:cxnSpLocks/>
            </p:cNvCxnSpPr>
            <p:nvPr/>
          </p:nvCxnSpPr>
          <p:spPr>
            <a:xfrm>
              <a:off x="9448800" y="3962400"/>
              <a:ext cx="381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4EB9F13-C4A3-BC38-3E45-B7472982CD33}"/>
                </a:ext>
              </a:extLst>
            </p:cNvPr>
            <p:cNvCxnSpPr>
              <a:cxnSpLocks/>
            </p:cNvCxnSpPr>
            <p:nvPr/>
          </p:nvCxnSpPr>
          <p:spPr>
            <a:xfrm>
              <a:off x="9448800" y="4343400"/>
              <a:ext cx="381000" cy="0"/>
            </a:xfrm>
            <a:prstGeom prst="line">
              <a:avLst/>
            </a:prstGeom>
            <a:ln w="38100">
              <a:solidFill>
                <a:srgbClr val="FFAA00"/>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803E585A-73C0-5A17-011D-816BACD063BE}"/>
              </a:ext>
            </a:extLst>
          </p:cNvPr>
          <p:cNvGrpSpPr/>
          <p:nvPr/>
        </p:nvGrpSpPr>
        <p:grpSpPr>
          <a:xfrm>
            <a:off x="2295915" y="3145389"/>
            <a:ext cx="4523985" cy="3934861"/>
            <a:chOff x="1217051" y="3543093"/>
            <a:chExt cx="4523985" cy="3934861"/>
          </a:xfrm>
        </p:grpSpPr>
        <p:sp>
          <p:nvSpPr>
            <p:cNvPr id="29" name="TextBox 28">
              <a:extLst>
                <a:ext uri="{FF2B5EF4-FFF2-40B4-BE49-F238E27FC236}">
                  <a16:creationId xmlns:a16="http://schemas.microsoft.com/office/drawing/2014/main" id="{5D9949F6-2EEB-05BE-707C-E37D654A1380}"/>
                </a:ext>
              </a:extLst>
            </p:cNvPr>
            <p:cNvSpPr txBox="1"/>
            <p:nvPr/>
          </p:nvSpPr>
          <p:spPr>
            <a:xfrm rot="1986637">
              <a:off x="2016039" y="6228270"/>
              <a:ext cx="1447800" cy="307777"/>
            </a:xfrm>
            <a:prstGeom prst="rect">
              <a:avLst/>
            </a:prstGeom>
            <a:noFill/>
          </p:spPr>
          <p:txBody>
            <a:bodyPr wrap="square" rtlCol="0">
              <a:spAutoFit/>
            </a:bodyPr>
            <a:lstStyle/>
            <a:p>
              <a:pPr algn="ctr"/>
              <a:r>
                <a:rPr lang="en-US" sz="1400" dirty="0"/>
                <a:t>El Camino Real</a:t>
              </a:r>
            </a:p>
          </p:txBody>
        </p:sp>
        <p:sp>
          <p:nvSpPr>
            <p:cNvPr id="30" name="TextBox 29">
              <a:extLst>
                <a:ext uri="{FF2B5EF4-FFF2-40B4-BE49-F238E27FC236}">
                  <a16:creationId xmlns:a16="http://schemas.microsoft.com/office/drawing/2014/main" id="{8364F482-8639-0326-C4A6-B7368CD509C0}"/>
                </a:ext>
              </a:extLst>
            </p:cNvPr>
            <p:cNvSpPr txBox="1"/>
            <p:nvPr/>
          </p:nvSpPr>
          <p:spPr>
            <a:xfrm rot="18182632">
              <a:off x="2576500" y="4113104"/>
              <a:ext cx="1447800" cy="307777"/>
            </a:xfrm>
            <a:prstGeom prst="rect">
              <a:avLst/>
            </a:prstGeom>
            <a:noFill/>
          </p:spPr>
          <p:txBody>
            <a:bodyPr wrap="square" rtlCol="0">
              <a:spAutoFit/>
            </a:bodyPr>
            <a:lstStyle/>
            <a:p>
              <a:pPr algn="ctr"/>
              <a:r>
                <a:rPr lang="en-US" sz="1400" dirty="0"/>
                <a:t>Glenwood Ave</a:t>
              </a:r>
            </a:p>
          </p:txBody>
        </p:sp>
        <p:sp>
          <p:nvSpPr>
            <p:cNvPr id="31" name="TextBox 30">
              <a:extLst>
                <a:ext uri="{FF2B5EF4-FFF2-40B4-BE49-F238E27FC236}">
                  <a16:creationId xmlns:a16="http://schemas.microsoft.com/office/drawing/2014/main" id="{43337C79-50FE-B419-7169-5AD704B995DE}"/>
                </a:ext>
              </a:extLst>
            </p:cNvPr>
            <p:cNvSpPr txBox="1"/>
            <p:nvPr/>
          </p:nvSpPr>
          <p:spPr>
            <a:xfrm rot="1944095">
              <a:off x="4293236" y="4419248"/>
              <a:ext cx="1447800" cy="307777"/>
            </a:xfrm>
            <a:prstGeom prst="rect">
              <a:avLst/>
            </a:prstGeom>
            <a:noFill/>
          </p:spPr>
          <p:txBody>
            <a:bodyPr wrap="square" rtlCol="0">
              <a:spAutoFit/>
            </a:bodyPr>
            <a:lstStyle/>
            <a:p>
              <a:pPr algn="ctr"/>
              <a:r>
                <a:rPr lang="en-US" sz="1400" dirty="0"/>
                <a:t>Laurel St</a:t>
              </a:r>
            </a:p>
          </p:txBody>
        </p:sp>
        <p:sp>
          <p:nvSpPr>
            <p:cNvPr id="32" name="TextBox 31">
              <a:extLst>
                <a:ext uri="{FF2B5EF4-FFF2-40B4-BE49-F238E27FC236}">
                  <a16:creationId xmlns:a16="http://schemas.microsoft.com/office/drawing/2014/main" id="{796E964A-04B9-4582-946D-3DC61EC89BAB}"/>
                </a:ext>
              </a:extLst>
            </p:cNvPr>
            <p:cNvSpPr txBox="1"/>
            <p:nvPr/>
          </p:nvSpPr>
          <p:spPr>
            <a:xfrm rot="18182632">
              <a:off x="647040" y="6600165"/>
              <a:ext cx="1447800" cy="307777"/>
            </a:xfrm>
            <a:prstGeom prst="rect">
              <a:avLst/>
            </a:prstGeom>
            <a:noFill/>
          </p:spPr>
          <p:txBody>
            <a:bodyPr wrap="square" rtlCol="0">
              <a:spAutoFit/>
            </a:bodyPr>
            <a:lstStyle/>
            <a:p>
              <a:pPr algn="ctr"/>
              <a:r>
                <a:rPr lang="en-US" sz="1400" dirty="0"/>
                <a:t>Valparaiso Ave</a:t>
              </a:r>
            </a:p>
          </p:txBody>
        </p:sp>
      </p:grpSp>
    </p:spTree>
    <p:extLst>
      <p:ext uri="{BB962C8B-B14F-4D97-AF65-F5344CB8AC3E}">
        <p14:creationId xmlns:p14="http://schemas.microsoft.com/office/powerpoint/2010/main" val="41518210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D8EA5-F918-44EE-A504-4C5FF66F32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1FFD8B-9ED6-B911-0C7A-1F771E139B84}"/>
              </a:ext>
            </a:extLst>
          </p:cNvPr>
          <p:cNvSpPr>
            <a:spLocks noGrp="1"/>
          </p:cNvSpPr>
          <p:nvPr>
            <p:ph type="title"/>
          </p:nvPr>
        </p:nvSpPr>
        <p:spPr>
          <a:xfrm>
            <a:off x="172192" y="136525"/>
            <a:ext cx="12019808" cy="1324631"/>
          </a:xfrm>
        </p:spPr>
        <p:txBody>
          <a:bodyPr/>
          <a:lstStyle/>
          <a:p>
            <a:r>
              <a:rPr lang="en-US" dirty="0"/>
              <a:t>SB 79 in Atherton</a:t>
            </a:r>
          </a:p>
        </p:txBody>
      </p:sp>
      <p:sp>
        <p:nvSpPr>
          <p:cNvPr id="6" name="Slide Number Placeholder 5">
            <a:extLst>
              <a:ext uri="{FF2B5EF4-FFF2-40B4-BE49-F238E27FC236}">
                <a16:creationId xmlns:a16="http://schemas.microsoft.com/office/drawing/2014/main" id="{BE92C688-F1D7-621C-B2EB-A34130C212D7}"/>
              </a:ext>
            </a:extLst>
          </p:cNvPr>
          <p:cNvSpPr>
            <a:spLocks noGrp="1"/>
          </p:cNvSpPr>
          <p:nvPr>
            <p:ph type="sldNum" sz="quarter" idx="12"/>
          </p:nvPr>
        </p:nvSpPr>
        <p:spPr/>
        <p:txBody>
          <a:bodyPr/>
          <a:lstStyle/>
          <a:p>
            <a:fld id="{71B796C4-D855-4E56-BE4E-9B45D9CAC4C9}" type="slidenum">
              <a:rPr lang="en-US" smtClean="0"/>
              <a:pPr/>
              <a:t>9</a:t>
            </a:fld>
            <a:endParaRPr lang="en-US"/>
          </a:p>
        </p:txBody>
      </p:sp>
      <p:sp>
        <p:nvSpPr>
          <p:cNvPr id="8" name="TextBox 7">
            <a:extLst>
              <a:ext uri="{FF2B5EF4-FFF2-40B4-BE49-F238E27FC236}">
                <a16:creationId xmlns:a16="http://schemas.microsoft.com/office/drawing/2014/main" id="{E26510F0-1CAA-E703-CDE2-4B0AF571C5FF}"/>
              </a:ext>
            </a:extLst>
          </p:cNvPr>
          <p:cNvSpPr txBox="1"/>
          <p:nvPr/>
        </p:nvSpPr>
        <p:spPr>
          <a:xfrm>
            <a:off x="380999" y="6352143"/>
            <a:ext cx="6705600" cy="369332"/>
          </a:xfrm>
          <a:prstGeom prst="rect">
            <a:avLst/>
          </a:prstGeom>
          <a:noFill/>
        </p:spPr>
        <p:txBody>
          <a:bodyPr wrap="square" rtlCol="0">
            <a:spAutoFit/>
          </a:bodyPr>
          <a:lstStyle/>
          <a:p>
            <a:r>
              <a:rPr lang="en-US" dirty="0"/>
              <a:t>*To qualify for SB 79 a project must develop a minimum of 30 du/ac</a:t>
            </a:r>
          </a:p>
        </p:txBody>
      </p:sp>
      <p:graphicFrame>
        <p:nvGraphicFramePr>
          <p:cNvPr id="15" name="Table 14">
            <a:extLst>
              <a:ext uri="{FF2B5EF4-FFF2-40B4-BE49-F238E27FC236}">
                <a16:creationId xmlns:a16="http://schemas.microsoft.com/office/drawing/2014/main" id="{BBC59B04-3D22-BF3A-6920-D3BC538A6C94}"/>
              </a:ext>
            </a:extLst>
          </p:cNvPr>
          <p:cNvGraphicFramePr>
            <a:graphicFrameLocks noGrp="1"/>
          </p:cNvGraphicFramePr>
          <p:nvPr>
            <p:extLst>
              <p:ext uri="{D42A27DB-BD31-4B8C-83A1-F6EECF244321}">
                <p14:modId xmlns:p14="http://schemas.microsoft.com/office/powerpoint/2010/main" val="726228615"/>
              </p:ext>
            </p:extLst>
          </p:nvPr>
        </p:nvGraphicFramePr>
        <p:xfrm>
          <a:off x="6350" y="1540697"/>
          <a:ext cx="12185650" cy="4728595"/>
        </p:xfrm>
        <a:graphic>
          <a:graphicData uri="http://schemas.openxmlformats.org/drawingml/2006/table">
            <a:tbl>
              <a:tblPr firstRow="1" bandRow="1">
                <a:tableStyleId>{5C22544A-7EE6-4342-B048-85BDC9FD1C3A}</a:tableStyleId>
              </a:tblPr>
              <a:tblGrid>
                <a:gridCol w="700072">
                  <a:extLst>
                    <a:ext uri="{9D8B030D-6E8A-4147-A177-3AD203B41FA5}">
                      <a16:colId xmlns:a16="http://schemas.microsoft.com/office/drawing/2014/main" val="1430810633"/>
                    </a:ext>
                  </a:extLst>
                </a:gridCol>
                <a:gridCol w="2318993">
                  <a:extLst>
                    <a:ext uri="{9D8B030D-6E8A-4147-A177-3AD203B41FA5}">
                      <a16:colId xmlns:a16="http://schemas.microsoft.com/office/drawing/2014/main" val="1112608599"/>
                    </a:ext>
                  </a:extLst>
                </a:gridCol>
                <a:gridCol w="1833317">
                  <a:extLst>
                    <a:ext uri="{9D8B030D-6E8A-4147-A177-3AD203B41FA5}">
                      <a16:colId xmlns:a16="http://schemas.microsoft.com/office/drawing/2014/main" val="1892459341"/>
                    </a:ext>
                  </a:extLst>
                </a:gridCol>
                <a:gridCol w="1833317">
                  <a:extLst>
                    <a:ext uri="{9D8B030D-6E8A-4147-A177-3AD203B41FA5}">
                      <a16:colId xmlns:a16="http://schemas.microsoft.com/office/drawing/2014/main" val="3071094788"/>
                    </a:ext>
                  </a:extLst>
                </a:gridCol>
                <a:gridCol w="1833317">
                  <a:extLst>
                    <a:ext uri="{9D8B030D-6E8A-4147-A177-3AD203B41FA5}">
                      <a16:colId xmlns:a16="http://schemas.microsoft.com/office/drawing/2014/main" val="2330939420"/>
                    </a:ext>
                  </a:extLst>
                </a:gridCol>
                <a:gridCol w="1833317">
                  <a:extLst>
                    <a:ext uri="{9D8B030D-6E8A-4147-A177-3AD203B41FA5}">
                      <a16:colId xmlns:a16="http://schemas.microsoft.com/office/drawing/2014/main" val="4169362951"/>
                    </a:ext>
                  </a:extLst>
                </a:gridCol>
                <a:gridCol w="1833317">
                  <a:extLst>
                    <a:ext uri="{9D8B030D-6E8A-4147-A177-3AD203B41FA5}">
                      <a16:colId xmlns:a16="http://schemas.microsoft.com/office/drawing/2014/main" val="1704305084"/>
                    </a:ext>
                  </a:extLst>
                </a:gridCol>
              </a:tblGrid>
              <a:tr h="893505">
                <a:tc>
                  <a:txBody>
                    <a:bodyPr/>
                    <a:lstStyle/>
                    <a:p>
                      <a:pPr algn="ctr"/>
                      <a:r>
                        <a:rPr lang="en-US" dirty="0"/>
                        <a:t>Lot</a:t>
                      </a:r>
                    </a:p>
                  </a:txBody>
                  <a:tcPr anchor="ctr">
                    <a:solidFill>
                      <a:srgbClr val="002060"/>
                    </a:solidFill>
                  </a:tcPr>
                </a:tc>
                <a:tc>
                  <a:txBody>
                    <a:bodyPr/>
                    <a:lstStyle/>
                    <a:p>
                      <a:pPr algn="ctr"/>
                      <a:r>
                        <a:rPr lang="en-US" dirty="0"/>
                        <a:t>Address</a:t>
                      </a:r>
                    </a:p>
                  </a:txBody>
                  <a:tcPr anchor="ctr">
                    <a:solidFill>
                      <a:srgbClr val="002060"/>
                    </a:solidFill>
                  </a:tcPr>
                </a:tc>
                <a:tc>
                  <a:txBody>
                    <a:bodyPr/>
                    <a:lstStyle/>
                    <a:p>
                      <a:pPr algn="ctr"/>
                      <a:r>
                        <a:rPr lang="en-US" dirty="0"/>
                        <a:t>R-1 Adjacent (Y/N)</a:t>
                      </a:r>
                    </a:p>
                  </a:txBody>
                  <a:tcPr anchor="ctr">
                    <a:solidFill>
                      <a:srgbClr val="002060"/>
                    </a:solidFill>
                  </a:tcPr>
                </a:tc>
                <a:tc>
                  <a:txBody>
                    <a:bodyPr/>
                    <a:lstStyle/>
                    <a:p>
                      <a:pPr algn="ctr"/>
                      <a:r>
                        <a:rPr lang="en-US" dirty="0"/>
                        <a:t>Flag Lot </a:t>
                      </a:r>
                    </a:p>
                    <a:p>
                      <a:pPr algn="ctr"/>
                      <a:r>
                        <a:rPr lang="en-US" dirty="0"/>
                        <a:t>(Y/N)</a:t>
                      </a:r>
                    </a:p>
                  </a:txBody>
                  <a:tcPr anchor="ctr">
                    <a:solidFill>
                      <a:srgbClr val="002060"/>
                    </a:solidFill>
                  </a:tcPr>
                </a:tc>
                <a:tc>
                  <a:txBody>
                    <a:bodyPr/>
                    <a:lstStyle/>
                    <a:p>
                      <a:pPr algn="ctr"/>
                      <a:r>
                        <a:rPr lang="en-US" dirty="0"/>
                        <a:t>Lot Size </a:t>
                      </a:r>
                    </a:p>
                    <a:p>
                      <a:pPr algn="ctr"/>
                      <a:r>
                        <a:rPr lang="en-US" dirty="0"/>
                        <a:t>(ac)</a:t>
                      </a:r>
                    </a:p>
                  </a:txBody>
                  <a:tcPr anchor="ctr">
                    <a:solidFill>
                      <a:srgbClr val="002060"/>
                    </a:solidFill>
                  </a:tcPr>
                </a:tc>
                <a:tc>
                  <a:txBody>
                    <a:bodyPr/>
                    <a:lstStyle/>
                    <a:p>
                      <a:pPr algn="ctr"/>
                      <a:r>
                        <a:rPr lang="en-US" dirty="0"/>
                        <a:t>Development </a:t>
                      </a:r>
                    </a:p>
                    <a:p>
                      <a:pPr algn="ctr"/>
                      <a:r>
                        <a:rPr lang="en-US" dirty="0"/>
                        <a:t>Potential*</a:t>
                      </a:r>
                    </a:p>
                  </a:txBody>
                  <a:tcPr anchor="ctr">
                    <a:solidFill>
                      <a:srgbClr val="002060"/>
                    </a:solidFill>
                  </a:tcPr>
                </a:tc>
                <a:tc>
                  <a:txBody>
                    <a:bodyPr/>
                    <a:lstStyle/>
                    <a:p>
                      <a:pPr algn="ctr"/>
                      <a:r>
                        <a:rPr lang="en-US" dirty="0"/>
                        <a:t>3.5 FAR </a:t>
                      </a:r>
                    </a:p>
                    <a:p>
                      <a:pPr algn="ctr"/>
                      <a:r>
                        <a:rPr lang="en-US" dirty="0"/>
                        <a:t>Floor Area </a:t>
                      </a:r>
                    </a:p>
                    <a:p>
                      <a:pPr algn="ctr"/>
                      <a:r>
                        <a:rPr lang="en-US" dirty="0"/>
                        <a:t>Potential (sf)</a:t>
                      </a:r>
                    </a:p>
                  </a:txBody>
                  <a:tcPr anchor="ctr">
                    <a:solidFill>
                      <a:srgbClr val="002060"/>
                    </a:solidFill>
                  </a:tcPr>
                </a:tc>
                <a:extLst>
                  <a:ext uri="{0D108BD9-81ED-4DB2-BD59-A6C34878D82A}">
                    <a16:rowId xmlns:a16="http://schemas.microsoft.com/office/drawing/2014/main" val="728063484"/>
                  </a:ext>
                </a:extLst>
              </a:tr>
              <a:tr h="544885">
                <a:tc>
                  <a:txBody>
                    <a:bodyPr/>
                    <a:lstStyle/>
                    <a:p>
                      <a:pPr algn="ctr"/>
                      <a:r>
                        <a:rPr lang="en-US" sz="2200" b="1" dirty="0"/>
                        <a:t>A</a:t>
                      </a:r>
                    </a:p>
                  </a:txBody>
                  <a:tcPr anchor="ctr"/>
                </a:tc>
                <a:tc>
                  <a:txBody>
                    <a:bodyPr/>
                    <a:lstStyle/>
                    <a:p>
                      <a:r>
                        <a:rPr lang="en-US" sz="2200" dirty="0"/>
                        <a:t>110 Glenwood</a:t>
                      </a:r>
                    </a:p>
                  </a:txBody>
                  <a:tcPr anchor="ctr"/>
                </a:tc>
                <a:tc>
                  <a:txBody>
                    <a:bodyPr/>
                    <a:lstStyle/>
                    <a:p>
                      <a:pPr algn="ctr"/>
                      <a:r>
                        <a:rPr lang="en-US" sz="2200" dirty="0"/>
                        <a:t>Y</a:t>
                      </a:r>
                    </a:p>
                  </a:txBody>
                  <a:tcPr anchor="ctr"/>
                </a:tc>
                <a:tc>
                  <a:txBody>
                    <a:bodyPr/>
                    <a:lstStyle/>
                    <a:p>
                      <a:pPr algn="ctr"/>
                      <a:r>
                        <a:rPr lang="en-US" sz="2200" dirty="0"/>
                        <a:t>N</a:t>
                      </a:r>
                    </a:p>
                  </a:txBody>
                  <a:tcPr anchor="ctr"/>
                </a:tc>
                <a:tc>
                  <a:txBody>
                    <a:bodyPr/>
                    <a:lstStyle/>
                    <a:p>
                      <a:pPr algn="ctr"/>
                      <a:r>
                        <a:rPr lang="en-US" sz="2200" dirty="0"/>
                        <a:t>1.00</a:t>
                      </a:r>
                    </a:p>
                  </a:txBody>
                  <a:tcPr anchor="ctr"/>
                </a:tc>
                <a:tc>
                  <a:txBody>
                    <a:bodyPr/>
                    <a:lstStyle/>
                    <a:p>
                      <a:pPr algn="ctr"/>
                      <a:r>
                        <a:rPr lang="en-US" sz="2200" dirty="0"/>
                        <a:t>30-120 du</a:t>
                      </a:r>
                    </a:p>
                  </a:txBody>
                  <a:tcPr anchor="ctr"/>
                </a:tc>
                <a:tc>
                  <a:txBody>
                    <a:bodyPr/>
                    <a:lstStyle/>
                    <a:p>
                      <a:pPr algn="ctr"/>
                      <a:r>
                        <a:rPr lang="en-US" sz="2200" dirty="0"/>
                        <a:t>152,460 sf</a:t>
                      </a:r>
                    </a:p>
                  </a:txBody>
                  <a:tcPr anchor="ctr"/>
                </a:tc>
                <a:extLst>
                  <a:ext uri="{0D108BD9-81ED-4DB2-BD59-A6C34878D82A}">
                    <a16:rowId xmlns:a16="http://schemas.microsoft.com/office/drawing/2014/main" val="2836291938"/>
                  </a:ext>
                </a:extLst>
              </a:tr>
              <a:tr h="544885">
                <a:tc>
                  <a:txBody>
                    <a:bodyPr/>
                    <a:lstStyle/>
                    <a:p>
                      <a:pPr algn="ctr"/>
                      <a:r>
                        <a:rPr lang="en-US" sz="2200" b="1" dirty="0"/>
                        <a:t>B</a:t>
                      </a:r>
                    </a:p>
                  </a:txBody>
                  <a:tcPr anchor="ctr"/>
                </a:tc>
                <a:tc>
                  <a:txBody>
                    <a:bodyPr/>
                    <a:lstStyle/>
                    <a:p>
                      <a:r>
                        <a:rPr lang="en-US" sz="2200" dirty="0"/>
                        <a:t>120 Glenwood</a:t>
                      </a:r>
                    </a:p>
                  </a:txBody>
                  <a:tcPr anchor="ctr"/>
                </a:tc>
                <a:tc>
                  <a:txBody>
                    <a:bodyPr/>
                    <a:lstStyle/>
                    <a:p>
                      <a:pPr algn="ctr"/>
                      <a:r>
                        <a:rPr lang="en-US" sz="2200" dirty="0"/>
                        <a:t>Y</a:t>
                      </a:r>
                    </a:p>
                  </a:txBody>
                  <a:tcPr anchor="ctr"/>
                </a:tc>
                <a:tc>
                  <a:txBody>
                    <a:bodyPr/>
                    <a:lstStyle/>
                    <a:p>
                      <a:pPr algn="ctr"/>
                      <a:r>
                        <a:rPr lang="en-US" sz="2200" dirty="0"/>
                        <a:t>N</a:t>
                      </a:r>
                    </a:p>
                  </a:txBody>
                  <a:tcPr anchor="ctr"/>
                </a:tc>
                <a:tc>
                  <a:txBody>
                    <a:bodyPr/>
                    <a:lstStyle/>
                    <a:p>
                      <a:pPr algn="ctr"/>
                      <a:r>
                        <a:rPr lang="en-US" sz="2200" dirty="0"/>
                        <a:t>1.31</a:t>
                      </a:r>
                    </a:p>
                  </a:txBody>
                  <a:tcPr anchor="ctr"/>
                </a:tc>
                <a:tc>
                  <a:txBody>
                    <a:bodyPr/>
                    <a:lstStyle/>
                    <a:p>
                      <a:pPr algn="ctr"/>
                      <a:r>
                        <a:rPr lang="en-US" sz="2200" dirty="0"/>
                        <a:t>40-158 du</a:t>
                      </a:r>
                    </a:p>
                  </a:txBody>
                  <a:tcPr anchor="ctr"/>
                </a:tc>
                <a:tc>
                  <a:txBody>
                    <a:bodyPr/>
                    <a:lstStyle/>
                    <a:p>
                      <a:pPr algn="ctr"/>
                      <a:r>
                        <a:rPr lang="en-US" sz="2200" dirty="0"/>
                        <a:t>199,723 sf</a:t>
                      </a:r>
                    </a:p>
                  </a:txBody>
                  <a:tcPr anchor="ctr"/>
                </a:tc>
                <a:extLst>
                  <a:ext uri="{0D108BD9-81ED-4DB2-BD59-A6C34878D82A}">
                    <a16:rowId xmlns:a16="http://schemas.microsoft.com/office/drawing/2014/main" val="2156981313"/>
                  </a:ext>
                </a:extLst>
              </a:tr>
              <a:tr h="544885">
                <a:tc>
                  <a:txBody>
                    <a:bodyPr/>
                    <a:lstStyle/>
                    <a:p>
                      <a:pPr algn="ctr"/>
                      <a:r>
                        <a:rPr lang="en-US" sz="2200" b="1" dirty="0"/>
                        <a:t>C</a:t>
                      </a:r>
                    </a:p>
                  </a:txBody>
                  <a:tcPr anchor="ctr"/>
                </a:tc>
                <a:tc>
                  <a:txBody>
                    <a:bodyPr/>
                    <a:lstStyle/>
                    <a:p>
                      <a:r>
                        <a:rPr lang="en-US" sz="2200" dirty="0"/>
                        <a:t>124 Glenwood</a:t>
                      </a:r>
                    </a:p>
                  </a:txBody>
                  <a:tcPr anchor="ctr"/>
                </a:tc>
                <a:tc>
                  <a:txBody>
                    <a:bodyPr/>
                    <a:lstStyle/>
                    <a:p>
                      <a:pPr algn="ctr"/>
                      <a:r>
                        <a:rPr lang="en-US" sz="2200" dirty="0"/>
                        <a:t>Y</a:t>
                      </a:r>
                    </a:p>
                  </a:txBody>
                  <a:tcPr anchor="ctr"/>
                </a:tc>
                <a:tc>
                  <a:txBody>
                    <a:bodyPr/>
                    <a:lstStyle/>
                    <a:p>
                      <a:pPr algn="ctr"/>
                      <a:r>
                        <a:rPr lang="en-US" sz="2200" dirty="0"/>
                        <a:t>N</a:t>
                      </a:r>
                    </a:p>
                  </a:txBody>
                  <a:tcPr anchor="ctr"/>
                </a:tc>
                <a:tc>
                  <a:txBody>
                    <a:bodyPr/>
                    <a:lstStyle/>
                    <a:p>
                      <a:pPr algn="ctr"/>
                      <a:r>
                        <a:rPr lang="en-US" sz="2200" dirty="0"/>
                        <a:t>0.98</a:t>
                      </a:r>
                    </a:p>
                  </a:txBody>
                  <a:tcPr anchor="ctr"/>
                </a:tc>
                <a:tc>
                  <a:txBody>
                    <a:bodyPr/>
                    <a:lstStyle/>
                    <a:p>
                      <a:pPr algn="ctr"/>
                      <a:r>
                        <a:rPr lang="en-US" sz="2200" dirty="0"/>
                        <a:t>30-118 du</a:t>
                      </a:r>
                    </a:p>
                  </a:txBody>
                  <a:tcPr anchor="ctr"/>
                </a:tc>
                <a:tc>
                  <a:txBody>
                    <a:bodyPr/>
                    <a:lstStyle/>
                    <a:p>
                      <a:pPr algn="ctr"/>
                      <a:r>
                        <a:rPr lang="en-US" sz="2200" dirty="0"/>
                        <a:t>149,411 sf</a:t>
                      </a:r>
                    </a:p>
                  </a:txBody>
                  <a:tcPr anchor="ctr"/>
                </a:tc>
                <a:extLst>
                  <a:ext uri="{0D108BD9-81ED-4DB2-BD59-A6C34878D82A}">
                    <a16:rowId xmlns:a16="http://schemas.microsoft.com/office/drawing/2014/main" val="4130141324"/>
                  </a:ext>
                </a:extLst>
              </a:tr>
              <a:tr h="544885">
                <a:tc>
                  <a:txBody>
                    <a:bodyPr/>
                    <a:lstStyle/>
                    <a:p>
                      <a:pPr algn="ctr"/>
                      <a:r>
                        <a:rPr lang="en-US" sz="2200" b="1" dirty="0"/>
                        <a:t>D</a:t>
                      </a:r>
                    </a:p>
                  </a:txBody>
                  <a:tcPr anchor="ctr"/>
                </a:tc>
                <a:tc>
                  <a:txBody>
                    <a:bodyPr/>
                    <a:lstStyle/>
                    <a:p>
                      <a:r>
                        <a:rPr lang="en-US" sz="2200" dirty="0"/>
                        <a:t>135 Laurel</a:t>
                      </a:r>
                    </a:p>
                  </a:txBody>
                  <a:tcPr anchor="ctr"/>
                </a:tc>
                <a:tc>
                  <a:txBody>
                    <a:bodyPr/>
                    <a:lstStyle/>
                    <a:p>
                      <a:pPr algn="ctr"/>
                      <a:r>
                        <a:rPr lang="en-US" sz="2200" dirty="0"/>
                        <a:t>Y</a:t>
                      </a:r>
                    </a:p>
                  </a:txBody>
                  <a:tcPr anchor="ctr"/>
                </a:tc>
                <a:tc>
                  <a:txBody>
                    <a:bodyPr/>
                    <a:lstStyle/>
                    <a:p>
                      <a:pPr algn="ctr"/>
                      <a:r>
                        <a:rPr lang="en-US" sz="2200" dirty="0"/>
                        <a:t>N</a:t>
                      </a:r>
                    </a:p>
                  </a:txBody>
                  <a:tcPr anchor="ctr"/>
                </a:tc>
                <a:tc>
                  <a:txBody>
                    <a:bodyPr/>
                    <a:lstStyle/>
                    <a:p>
                      <a:pPr algn="ctr"/>
                      <a:r>
                        <a:rPr lang="en-US" sz="2200" dirty="0"/>
                        <a:t>1.08</a:t>
                      </a:r>
                    </a:p>
                  </a:txBody>
                  <a:tcPr anchor="ctr"/>
                </a:tc>
                <a:tc>
                  <a:txBody>
                    <a:bodyPr/>
                    <a:lstStyle/>
                    <a:p>
                      <a:pPr algn="ctr"/>
                      <a:r>
                        <a:rPr lang="en-US" sz="2200" dirty="0"/>
                        <a:t>33-130 du</a:t>
                      </a:r>
                    </a:p>
                  </a:txBody>
                  <a:tcPr anchor="ctr"/>
                </a:tc>
                <a:tc>
                  <a:txBody>
                    <a:bodyPr/>
                    <a:lstStyle/>
                    <a:p>
                      <a:pPr algn="ctr"/>
                      <a:r>
                        <a:rPr lang="en-US" sz="2200" dirty="0"/>
                        <a:t>164,657 sf</a:t>
                      </a:r>
                    </a:p>
                  </a:txBody>
                  <a:tcPr anchor="ctr"/>
                </a:tc>
                <a:extLst>
                  <a:ext uri="{0D108BD9-81ED-4DB2-BD59-A6C34878D82A}">
                    <a16:rowId xmlns:a16="http://schemas.microsoft.com/office/drawing/2014/main" val="1171996362"/>
                  </a:ext>
                </a:extLst>
              </a:tr>
              <a:tr h="544885">
                <a:tc>
                  <a:txBody>
                    <a:bodyPr/>
                    <a:lstStyle/>
                    <a:p>
                      <a:pPr algn="ctr"/>
                      <a:r>
                        <a:rPr lang="en-US" sz="2200" b="1" dirty="0"/>
                        <a:t>E</a:t>
                      </a:r>
                    </a:p>
                  </a:txBody>
                  <a:tcPr anchor="ctr"/>
                </a:tc>
                <a:tc>
                  <a:txBody>
                    <a:bodyPr/>
                    <a:lstStyle/>
                    <a:p>
                      <a:r>
                        <a:rPr lang="en-US" sz="2200" dirty="0"/>
                        <a:t>147 Laurel</a:t>
                      </a:r>
                    </a:p>
                  </a:txBody>
                  <a:tcPr anchor="ctr"/>
                </a:tc>
                <a:tc>
                  <a:txBody>
                    <a:bodyPr/>
                    <a:lstStyle/>
                    <a:p>
                      <a:pPr algn="ctr"/>
                      <a:r>
                        <a:rPr lang="en-US" sz="2200" dirty="0"/>
                        <a:t>Y</a:t>
                      </a:r>
                    </a:p>
                  </a:txBody>
                  <a:tcPr anchor="ctr"/>
                </a:tc>
                <a:tc>
                  <a:txBody>
                    <a:bodyPr/>
                    <a:lstStyle/>
                    <a:p>
                      <a:pPr algn="ctr"/>
                      <a:r>
                        <a:rPr lang="en-US" sz="2200" dirty="0"/>
                        <a:t>Y</a:t>
                      </a:r>
                    </a:p>
                  </a:txBody>
                  <a:tcPr anchor="ctr"/>
                </a:tc>
                <a:tc>
                  <a:txBody>
                    <a:bodyPr/>
                    <a:lstStyle/>
                    <a:p>
                      <a:pPr algn="ctr"/>
                      <a:r>
                        <a:rPr lang="en-US" sz="2200" dirty="0"/>
                        <a:t>0.80</a:t>
                      </a:r>
                    </a:p>
                  </a:txBody>
                  <a:tcPr anchor="ctr"/>
                </a:tc>
                <a:tc>
                  <a:txBody>
                    <a:bodyPr/>
                    <a:lstStyle/>
                    <a:p>
                      <a:pPr algn="ctr"/>
                      <a:r>
                        <a:rPr lang="en-US" sz="2200" dirty="0"/>
                        <a:t>24-96 du</a:t>
                      </a:r>
                    </a:p>
                  </a:txBody>
                  <a:tcPr anchor="ctr"/>
                </a:tc>
                <a:tc>
                  <a:txBody>
                    <a:bodyPr/>
                    <a:lstStyle/>
                    <a:p>
                      <a:pPr algn="ctr"/>
                      <a:r>
                        <a:rPr lang="en-US" sz="2200" dirty="0"/>
                        <a:t>121,968 sf</a:t>
                      </a:r>
                    </a:p>
                  </a:txBody>
                  <a:tcPr anchor="ctr"/>
                </a:tc>
                <a:extLst>
                  <a:ext uri="{0D108BD9-81ED-4DB2-BD59-A6C34878D82A}">
                    <a16:rowId xmlns:a16="http://schemas.microsoft.com/office/drawing/2014/main" val="2195926135"/>
                  </a:ext>
                </a:extLst>
              </a:tr>
              <a:tr h="544885">
                <a:tc>
                  <a:txBody>
                    <a:bodyPr/>
                    <a:lstStyle/>
                    <a:p>
                      <a:pPr algn="ctr"/>
                      <a:r>
                        <a:rPr lang="en-US" sz="2200" b="1" dirty="0"/>
                        <a:t>F</a:t>
                      </a:r>
                    </a:p>
                  </a:txBody>
                  <a:tcPr anchor="ctr"/>
                </a:tc>
                <a:tc>
                  <a:txBody>
                    <a:bodyPr/>
                    <a:lstStyle/>
                    <a:p>
                      <a:r>
                        <a:rPr lang="en-US" sz="2200" dirty="0"/>
                        <a:t>151 Laurel</a:t>
                      </a:r>
                    </a:p>
                  </a:txBody>
                  <a:tcPr anchor="ctr"/>
                </a:tc>
                <a:tc>
                  <a:txBody>
                    <a:bodyPr/>
                    <a:lstStyle/>
                    <a:p>
                      <a:pPr algn="ctr"/>
                      <a:r>
                        <a:rPr lang="en-US" sz="2200" dirty="0"/>
                        <a:t>Y</a:t>
                      </a:r>
                    </a:p>
                  </a:txBody>
                  <a:tcPr anchor="ctr"/>
                </a:tc>
                <a:tc>
                  <a:txBody>
                    <a:bodyPr/>
                    <a:lstStyle/>
                    <a:p>
                      <a:pPr algn="ctr"/>
                      <a:r>
                        <a:rPr lang="en-US" sz="2200" dirty="0"/>
                        <a:t>Y</a:t>
                      </a:r>
                    </a:p>
                  </a:txBody>
                  <a:tcPr anchor="ctr"/>
                </a:tc>
                <a:tc>
                  <a:txBody>
                    <a:bodyPr/>
                    <a:lstStyle/>
                    <a:p>
                      <a:pPr algn="ctr"/>
                      <a:r>
                        <a:rPr lang="en-US" sz="2200" dirty="0"/>
                        <a:t>1.85</a:t>
                      </a:r>
                    </a:p>
                  </a:txBody>
                  <a:tcPr anchor="ctr"/>
                </a:tc>
                <a:tc>
                  <a:txBody>
                    <a:bodyPr/>
                    <a:lstStyle/>
                    <a:p>
                      <a:pPr algn="ctr"/>
                      <a:r>
                        <a:rPr lang="en-US" sz="2200" dirty="0"/>
                        <a:t>56-222 du</a:t>
                      </a:r>
                    </a:p>
                  </a:txBody>
                  <a:tcPr anchor="ctr"/>
                </a:tc>
                <a:tc>
                  <a:txBody>
                    <a:bodyPr/>
                    <a:lstStyle/>
                    <a:p>
                      <a:pPr algn="ctr"/>
                      <a:r>
                        <a:rPr lang="en-US" sz="2200" dirty="0"/>
                        <a:t>282,051 sf</a:t>
                      </a:r>
                    </a:p>
                  </a:txBody>
                  <a:tcPr anchor="ctr"/>
                </a:tc>
                <a:extLst>
                  <a:ext uri="{0D108BD9-81ED-4DB2-BD59-A6C34878D82A}">
                    <a16:rowId xmlns:a16="http://schemas.microsoft.com/office/drawing/2014/main" val="3219461014"/>
                  </a:ext>
                </a:extLst>
              </a:tr>
              <a:tr h="544885">
                <a:tc>
                  <a:txBody>
                    <a:bodyPr/>
                    <a:lstStyle/>
                    <a:p>
                      <a:pPr algn="ctr"/>
                      <a:r>
                        <a:rPr lang="en-US" sz="2200" b="1" dirty="0"/>
                        <a:t>G</a:t>
                      </a:r>
                    </a:p>
                  </a:txBody>
                  <a:tcPr anchor="ctr"/>
                </a:tc>
                <a:tc>
                  <a:txBody>
                    <a:bodyPr/>
                    <a:lstStyle/>
                    <a:p>
                      <a:r>
                        <a:rPr lang="en-US" sz="2200" dirty="0"/>
                        <a:t>99 Victoria</a:t>
                      </a:r>
                    </a:p>
                  </a:txBody>
                  <a:tcPr anchor="ctr"/>
                </a:tc>
                <a:tc>
                  <a:txBody>
                    <a:bodyPr/>
                    <a:lstStyle/>
                    <a:p>
                      <a:pPr algn="ctr"/>
                      <a:r>
                        <a:rPr lang="en-US" sz="2200" dirty="0"/>
                        <a:t>Y</a:t>
                      </a:r>
                    </a:p>
                  </a:txBody>
                  <a:tcPr anchor="ctr"/>
                </a:tc>
                <a:tc>
                  <a:txBody>
                    <a:bodyPr/>
                    <a:lstStyle/>
                    <a:p>
                      <a:pPr algn="ctr"/>
                      <a:r>
                        <a:rPr lang="en-US" sz="2200" dirty="0"/>
                        <a:t>N</a:t>
                      </a:r>
                    </a:p>
                  </a:txBody>
                  <a:tcPr anchor="ctr"/>
                </a:tc>
                <a:tc>
                  <a:txBody>
                    <a:bodyPr/>
                    <a:lstStyle/>
                    <a:p>
                      <a:pPr algn="ctr"/>
                      <a:r>
                        <a:rPr lang="en-US" sz="2200" dirty="0"/>
                        <a:t>0.31</a:t>
                      </a:r>
                    </a:p>
                  </a:txBody>
                  <a:tcPr anchor="ctr"/>
                </a:tc>
                <a:tc>
                  <a:txBody>
                    <a:bodyPr/>
                    <a:lstStyle/>
                    <a:p>
                      <a:pPr algn="ctr"/>
                      <a:r>
                        <a:rPr lang="en-US" sz="2200" dirty="0"/>
                        <a:t>10-38 du</a:t>
                      </a:r>
                    </a:p>
                  </a:txBody>
                  <a:tcPr anchor="ctr"/>
                </a:tc>
                <a:tc>
                  <a:txBody>
                    <a:bodyPr/>
                    <a:lstStyle/>
                    <a:p>
                      <a:pPr algn="ctr"/>
                      <a:r>
                        <a:rPr lang="en-US" sz="2200" dirty="0"/>
                        <a:t>47,263 sf</a:t>
                      </a:r>
                    </a:p>
                  </a:txBody>
                  <a:tcPr anchor="ctr"/>
                </a:tc>
                <a:extLst>
                  <a:ext uri="{0D108BD9-81ED-4DB2-BD59-A6C34878D82A}">
                    <a16:rowId xmlns:a16="http://schemas.microsoft.com/office/drawing/2014/main" val="549393041"/>
                  </a:ext>
                </a:extLst>
              </a:tr>
            </a:tbl>
          </a:graphicData>
        </a:graphic>
      </p:graphicFrame>
    </p:spTree>
    <p:extLst>
      <p:ext uri="{BB962C8B-B14F-4D97-AF65-F5344CB8AC3E}">
        <p14:creationId xmlns:p14="http://schemas.microsoft.com/office/powerpoint/2010/main" val="17515369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11799</TotalTime>
  <Words>1662</Words>
  <Application>Microsoft Office PowerPoint</Application>
  <PresentationFormat>Widescreen</PresentationFormat>
  <Paragraphs>433</Paragraphs>
  <Slides>32</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Corbel</vt:lpstr>
      <vt:lpstr>Office Theme</vt:lpstr>
      <vt:lpstr>Town of Atherton</vt:lpstr>
      <vt:lpstr>Agenda</vt:lpstr>
      <vt:lpstr>Project Schedule</vt:lpstr>
      <vt:lpstr>What is SB 79?</vt:lpstr>
      <vt:lpstr>SB 79 in Atherton</vt:lpstr>
      <vt:lpstr>SB 79 in Atherton</vt:lpstr>
      <vt:lpstr>SB 79 in Atherton</vt:lpstr>
      <vt:lpstr>SB 79 in Atherton</vt:lpstr>
      <vt:lpstr>SB 79 in Atherton</vt:lpstr>
      <vt:lpstr>Reference Images for Density</vt:lpstr>
      <vt:lpstr>Reference Images for Density</vt:lpstr>
      <vt:lpstr>Development Approach -Setbacks</vt:lpstr>
      <vt:lpstr>Development Approach - Height</vt:lpstr>
      <vt:lpstr>Development Approach - FAR</vt:lpstr>
      <vt:lpstr>Development Approach -Setbacks</vt:lpstr>
      <vt:lpstr>Development Approach - Height</vt:lpstr>
      <vt:lpstr>Pause for Questions</vt:lpstr>
      <vt:lpstr>Refine Development Approach</vt:lpstr>
      <vt:lpstr>Setback Scenario – Minimum Frontage</vt:lpstr>
      <vt:lpstr>Setback Scenarios – Frontage Design</vt:lpstr>
      <vt:lpstr>Setback Scenario – Pedestrian Frontage</vt:lpstr>
      <vt:lpstr>Incentive for Upper Floor Setbacks</vt:lpstr>
      <vt:lpstr>Incentive for Upper Floor Setbacks</vt:lpstr>
      <vt:lpstr>Incentive for Upper Floor Setbacks</vt:lpstr>
      <vt:lpstr>Setback Scenarios – Lots &lt; ½ Acre</vt:lpstr>
      <vt:lpstr>Setback Scenarios – Lots &lt; ½ Acre</vt:lpstr>
      <vt:lpstr>Incentive for Upper Floor Setbacks</vt:lpstr>
      <vt:lpstr>Development Considerations</vt:lpstr>
      <vt:lpstr>Other Development Issues</vt:lpstr>
      <vt:lpstr>Next Steps</vt:lpstr>
      <vt:lpstr>Pause for discussion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Mary-Ann Matheou</dc:creator>
  <cp:lastModifiedBy>Lorrin French</cp:lastModifiedBy>
  <cp:revision>798</cp:revision>
  <cp:lastPrinted>2026-01-15T23:15:04Z</cp:lastPrinted>
  <dcterms:created xsi:type="dcterms:W3CDTF">2023-05-10T21:03:14Z</dcterms:created>
  <dcterms:modified xsi:type="dcterms:W3CDTF">2026-01-21T03:32:08Z</dcterms:modified>
</cp:coreProperties>
</file>